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handoutMasterIdLst>
    <p:handoutMasterId r:id="rId41"/>
  </p:handoutMasterIdLst>
  <p:sldIdLst>
    <p:sldId id="256" r:id="rId2"/>
    <p:sldId id="282" r:id="rId3"/>
    <p:sldId id="268" r:id="rId4"/>
    <p:sldId id="283" r:id="rId5"/>
    <p:sldId id="303" r:id="rId6"/>
    <p:sldId id="318" r:id="rId7"/>
    <p:sldId id="305" r:id="rId8"/>
    <p:sldId id="284" r:id="rId9"/>
    <p:sldId id="315" r:id="rId10"/>
    <p:sldId id="286" r:id="rId11"/>
    <p:sldId id="287" r:id="rId12"/>
    <p:sldId id="302" r:id="rId13"/>
    <p:sldId id="312" r:id="rId14"/>
    <p:sldId id="289" r:id="rId15"/>
    <p:sldId id="290" r:id="rId16"/>
    <p:sldId id="293" r:id="rId17"/>
    <p:sldId id="294" r:id="rId18"/>
    <p:sldId id="295" r:id="rId19"/>
    <p:sldId id="296" r:id="rId20"/>
    <p:sldId id="304" r:id="rId21"/>
    <p:sldId id="297" r:id="rId22"/>
    <p:sldId id="298" r:id="rId23"/>
    <p:sldId id="301" r:id="rId24"/>
    <p:sldId id="300" r:id="rId25"/>
    <p:sldId id="299" r:id="rId26"/>
    <p:sldId id="292" r:id="rId27"/>
    <p:sldId id="306" r:id="rId28"/>
    <p:sldId id="307" r:id="rId29"/>
    <p:sldId id="308" r:id="rId30"/>
    <p:sldId id="309" r:id="rId31"/>
    <p:sldId id="310" r:id="rId32"/>
    <p:sldId id="311" r:id="rId33"/>
    <p:sldId id="313" r:id="rId34"/>
    <p:sldId id="314" r:id="rId35"/>
    <p:sldId id="316" r:id="rId36"/>
    <p:sldId id="317" r:id="rId37"/>
    <p:sldId id="319" r:id="rId38"/>
    <p:sldId id="280" r:id="rId39"/>
  </p:sldIdLst>
  <p:sldSz cx="9144000" cy="6858000" type="screen4x3"/>
  <p:notesSz cx="6934200" cy="92329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66"/>
    <a:srgbClr val="A2D767"/>
    <a:srgbClr val="9CD45E"/>
    <a:srgbClr val="A8DA7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7219" autoAdjust="0"/>
    <p:restoredTop sz="96429" autoAdjust="0"/>
  </p:normalViewPr>
  <p:slideViewPr>
    <p:cSldViewPr>
      <p:cViewPr varScale="1">
        <p:scale>
          <a:sx n="90" d="100"/>
          <a:sy n="90" d="100"/>
        </p:scale>
        <p:origin x="-46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1626" y="372"/>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05138" cy="461963"/>
          </a:xfrm>
          <a:prstGeom prst="rect">
            <a:avLst/>
          </a:prstGeom>
        </p:spPr>
        <p:txBody>
          <a:bodyPr vert="horz" lIns="92355" tIns="46177" rIns="92355" bIns="46177"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27475" y="2"/>
            <a:ext cx="3005138" cy="461963"/>
          </a:xfrm>
          <a:prstGeom prst="rect">
            <a:avLst/>
          </a:prstGeom>
        </p:spPr>
        <p:txBody>
          <a:bodyPr vert="horz" lIns="92355" tIns="46177" rIns="92355" bIns="46177" rtlCol="0"/>
          <a:lstStyle>
            <a:lvl1pPr algn="r" fontAlgn="auto">
              <a:spcBef>
                <a:spcPts val="0"/>
              </a:spcBef>
              <a:spcAft>
                <a:spcPts val="0"/>
              </a:spcAft>
              <a:defRPr sz="1200">
                <a:latin typeface="+mn-lt"/>
              </a:defRPr>
            </a:lvl1pPr>
          </a:lstStyle>
          <a:p>
            <a:pPr>
              <a:defRPr/>
            </a:pPr>
            <a:fld id="{C8F6CA99-0E6C-4F92-B3E8-56AE71F9A3C6}" type="datetimeFigureOut">
              <a:rPr lang="en-US"/>
              <a:pPr>
                <a:defRPr/>
              </a:pPr>
              <a:t>7/17/2013</a:t>
            </a:fld>
            <a:endParaRPr lang="en-US"/>
          </a:p>
        </p:txBody>
      </p:sp>
      <p:sp>
        <p:nvSpPr>
          <p:cNvPr id="4" name="Footer Placeholder 3"/>
          <p:cNvSpPr>
            <a:spLocks noGrp="1"/>
          </p:cNvSpPr>
          <p:nvPr>
            <p:ph type="ftr" sz="quarter" idx="2"/>
          </p:nvPr>
        </p:nvSpPr>
        <p:spPr>
          <a:xfrm>
            <a:off x="0" y="8769352"/>
            <a:ext cx="3005138" cy="461963"/>
          </a:xfrm>
          <a:prstGeom prst="rect">
            <a:avLst/>
          </a:prstGeom>
        </p:spPr>
        <p:txBody>
          <a:bodyPr vert="horz" lIns="92355" tIns="46177" rIns="92355" bIns="46177"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27475" y="8769352"/>
            <a:ext cx="3005138" cy="461963"/>
          </a:xfrm>
          <a:prstGeom prst="rect">
            <a:avLst/>
          </a:prstGeom>
        </p:spPr>
        <p:txBody>
          <a:bodyPr vert="horz" lIns="92355" tIns="46177" rIns="92355" bIns="46177" rtlCol="0" anchor="b"/>
          <a:lstStyle>
            <a:lvl1pPr algn="r" fontAlgn="auto">
              <a:spcBef>
                <a:spcPts val="0"/>
              </a:spcBef>
              <a:spcAft>
                <a:spcPts val="0"/>
              </a:spcAft>
              <a:defRPr sz="1200">
                <a:latin typeface="+mn-lt"/>
              </a:defRPr>
            </a:lvl1pPr>
          </a:lstStyle>
          <a:p>
            <a:pPr>
              <a:defRPr/>
            </a:pPr>
            <a:fld id="{D15C8ECD-3C0B-4AE3-931B-A3047931B0F8}" type="slidenum">
              <a:rPr lang="en-US"/>
              <a:pPr>
                <a:defRPr/>
              </a:pPr>
              <a:t>‹#›</a:t>
            </a:fld>
            <a:endParaRPr lang="en-US"/>
          </a:p>
        </p:txBody>
      </p:sp>
    </p:spTree>
    <p:extLst>
      <p:ext uri="{BB962C8B-B14F-4D97-AF65-F5344CB8AC3E}">
        <p14:creationId xmlns:p14="http://schemas.microsoft.com/office/powerpoint/2010/main" val="2389984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05138" cy="461963"/>
          </a:xfrm>
          <a:prstGeom prst="rect">
            <a:avLst/>
          </a:prstGeom>
        </p:spPr>
        <p:txBody>
          <a:bodyPr vert="horz" lIns="92355" tIns="46177" rIns="92355" bIns="46177"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27475" y="2"/>
            <a:ext cx="3005138" cy="461963"/>
          </a:xfrm>
          <a:prstGeom prst="rect">
            <a:avLst/>
          </a:prstGeom>
        </p:spPr>
        <p:txBody>
          <a:bodyPr vert="horz" lIns="92355" tIns="46177" rIns="92355" bIns="46177" rtlCol="0"/>
          <a:lstStyle>
            <a:lvl1pPr algn="r" fontAlgn="auto">
              <a:spcBef>
                <a:spcPts val="0"/>
              </a:spcBef>
              <a:spcAft>
                <a:spcPts val="0"/>
              </a:spcAft>
              <a:defRPr sz="1200">
                <a:latin typeface="+mn-lt"/>
              </a:defRPr>
            </a:lvl1pPr>
          </a:lstStyle>
          <a:p>
            <a:pPr>
              <a:defRPr/>
            </a:pPr>
            <a:fld id="{D26AE897-0E9B-4C4C-9625-06F66DB69376}" type="datetimeFigureOut">
              <a:rPr lang="en-US"/>
              <a:pPr>
                <a:defRPr/>
              </a:pPr>
              <a:t>7/17/2013</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55" tIns="46177" rIns="92355" bIns="46177" rtlCol="0" anchor="ctr"/>
          <a:lstStyle/>
          <a:p>
            <a:pPr lvl="0"/>
            <a:endParaRPr lang="en-US" noProof="0"/>
          </a:p>
        </p:txBody>
      </p:sp>
      <p:sp>
        <p:nvSpPr>
          <p:cNvPr id="5" name="Notes Placeholder 4"/>
          <p:cNvSpPr>
            <a:spLocks noGrp="1"/>
          </p:cNvSpPr>
          <p:nvPr>
            <p:ph type="body" sz="quarter" idx="3"/>
          </p:nvPr>
        </p:nvSpPr>
        <p:spPr>
          <a:xfrm>
            <a:off x="693740" y="4386265"/>
            <a:ext cx="5546725" cy="4154487"/>
          </a:xfrm>
          <a:prstGeom prst="rect">
            <a:avLst/>
          </a:prstGeom>
        </p:spPr>
        <p:txBody>
          <a:bodyPr vert="horz" lIns="92355" tIns="46177" rIns="92355" bIns="4617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69352"/>
            <a:ext cx="3005138" cy="461963"/>
          </a:xfrm>
          <a:prstGeom prst="rect">
            <a:avLst/>
          </a:prstGeom>
        </p:spPr>
        <p:txBody>
          <a:bodyPr vert="horz" lIns="92355" tIns="46177" rIns="92355" bIns="46177"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27475" y="8769352"/>
            <a:ext cx="3005138" cy="461963"/>
          </a:xfrm>
          <a:prstGeom prst="rect">
            <a:avLst/>
          </a:prstGeom>
        </p:spPr>
        <p:txBody>
          <a:bodyPr vert="horz" lIns="92355" tIns="46177" rIns="92355" bIns="46177" rtlCol="0" anchor="b"/>
          <a:lstStyle>
            <a:lvl1pPr algn="r" fontAlgn="auto">
              <a:spcBef>
                <a:spcPts val="0"/>
              </a:spcBef>
              <a:spcAft>
                <a:spcPts val="0"/>
              </a:spcAft>
              <a:defRPr sz="1200">
                <a:latin typeface="+mn-lt"/>
              </a:defRPr>
            </a:lvl1pPr>
          </a:lstStyle>
          <a:p>
            <a:pPr>
              <a:defRPr/>
            </a:pPr>
            <a:fld id="{928608B8-5200-41EE-B2AC-A6D77FA8917B}" type="slidenum">
              <a:rPr lang="en-US"/>
              <a:pPr>
                <a:defRPr/>
              </a:pPr>
              <a:t>‹#›</a:t>
            </a:fld>
            <a:endParaRPr lang="en-US"/>
          </a:p>
        </p:txBody>
      </p:sp>
    </p:spTree>
    <p:extLst>
      <p:ext uri="{BB962C8B-B14F-4D97-AF65-F5344CB8AC3E}">
        <p14:creationId xmlns:p14="http://schemas.microsoft.com/office/powerpoint/2010/main" val="18623727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79C2BA-0DEA-44BE-9650-EBE7D2DC710C}"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28608B8-5200-41EE-B2AC-A6D77FA8917B}" type="slidenum">
              <a:rPr lang="en-US" smtClean="0"/>
              <a:pPr>
                <a:defRPr/>
              </a:pPr>
              <a:t>3</a:t>
            </a:fld>
            <a:endParaRPr lang="en-US"/>
          </a:p>
        </p:txBody>
      </p:sp>
    </p:spTree>
    <p:extLst>
      <p:ext uri="{BB962C8B-B14F-4D97-AF65-F5344CB8AC3E}">
        <p14:creationId xmlns:p14="http://schemas.microsoft.com/office/powerpoint/2010/main" val="2548564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28608B8-5200-41EE-B2AC-A6D77FA8917B}" type="slidenum">
              <a:rPr lang="en-US" smtClean="0"/>
              <a:pPr>
                <a:defRPr/>
              </a:pPr>
              <a:t>4</a:t>
            </a:fld>
            <a:endParaRPr lang="en-US"/>
          </a:p>
        </p:txBody>
      </p:sp>
    </p:spTree>
    <p:extLst>
      <p:ext uri="{BB962C8B-B14F-4D97-AF65-F5344CB8AC3E}">
        <p14:creationId xmlns:p14="http://schemas.microsoft.com/office/powerpoint/2010/main" val="184409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406" eaLnBrk="0" hangingPunct="0">
              <a:defRPr sz="1300">
                <a:solidFill>
                  <a:schemeClr val="tx1"/>
                </a:solidFill>
                <a:latin typeface="Times New Roman" pitchFamily="18" charset="0"/>
              </a:defRPr>
            </a:lvl1pPr>
            <a:lvl2pPr marL="709930" indent="-273050" defTabSz="931406" eaLnBrk="0" hangingPunct="0">
              <a:defRPr sz="1300">
                <a:solidFill>
                  <a:schemeClr val="tx1"/>
                </a:solidFill>
                <a:latin typeface="Times New Roman" pitchFamily="18" charset="0"/>
              </a:defRPr>
            </a:lvl2pPr>
            <a:lvl3pPr marL="1092202" indent="-218440" defTabSz="931406" eaLnBrk="0" hangingPunct="0">
              <a:defRPr sz="1300">
                <a:solidFill>
                  <a:schemeClr val="tx1"/>
                </a:solidFill>
                <a:latin typeface="Times New Roman" pitchFamily="18" charset="0"/>
              </a:defRPr>
            </a:lvl3pPr>
            <a:lvl4pPr marL="1529082" indent="-218440" defTabSz="931406" eaLnBrk="0" hangingPunct="0">
              <a:defRPr sz="1300">
                <a:solidFill>
                  <a:schemeClr val="tx1"/>
                </a:solidFill>
                <a:latin typeface="Times New Roman" pitchFamily="18" charset="0"/>
              </a:defRPr>
            </a:lvl4pPr>
            <a:lvl5pPr marL="1965963" indent="-218440" defTabSz="931406" eaLnBrk="0" hangingPunct="0">
              <a:defRPr sz="1300">
                <a:solidFill>
                  <a:schemeClr val="tx1"/>
                </a:solidFill>
                <a:latin typeface="Times New Roman" pitchFamily="18" charset="0"/>
              </a:defRPr>
            </a:lvl5pPr>
            <a:lvl6pPr marL="2402843" indent="-218440" algn="ctr" defTabSz="931406" eaLnBrk="0" fontAlgn="base" hangingPunct="0">
              <a:spcBef>
                <a:spcPct val="0"/>
              </a:spcBef>
              <a:spcAft>
                <a:spcPct val="0"/>
              </a:spcAft>
              <a:defRPr sz="1300">
                <a:solidFill>
                  <a:schemeClr val="tx1"/>
                </a:solidFill>
                <a:latin typeface="Times New Roman" pitchFamily="18" charset="0"/>
              </a:defRPr>
            </a:lvl6pPr>
            <a:lvl7pPr marL="2839724" indent="-218440" algn="ctr" defTabSz="931406" eaLnBrk="0" fontAlgn="base" hangingPunct="0">
              <a:spcBef>
                <a:spcPct val="0"/>
              </a:spcBef>
              <a:spcAft>
                <a:spcPct val="0"/>
              </a:spcAft>
              <a:defRPr sz="1300">
                <a:solidFill>
                  <a:schemeClr val="tx1"/>
                </a:solidFill>
                <a:latin typeface="Times New Roman" pitchFamily="18" charset="0"/>
              </a:defRPr>
            </a:lvl7pPr>
            <a:lvl8pPr marL="3276605" indent="-218440" algn="ctr" defTabSz="931406" eaLnBrk="0" fontAlgn="base" hangingPunct="0">
              <a:spcBef>
                <a:spcPct val="0"/>
              </a:spcBef>
              <a:spcAft>
                <a:spcPct val="0"/>
              </a:spcAft>
              <a:defRPr sz="1300">
                <a:solidFill>
                  <a:schemeClr val="tx1"/>
                </a:solidFill>
                <a:latin typeface="Times New Roman" pitchFamily="18" charset="0"/>
              </a:defRPr>
            </a:lvl8pPr>
            <a:lvl9pPr marL="3713485" indent="-218440" algn="ctr" defTabSz="931406" eaLnBrk="0" fontAlgn="base" hangingPunct="0">
              <a:spcBef>
                <a:spcPct val="0"/>
              </a:spcBef>
              <a:spcAft>
                <a:spcPct val="0"/>
              </a:spcAft>
              <a:defRPr sz="1300">
                <a:solidFill>
                  <a:schemeClr val="tx1"/>
                </a:solidFill>
                <a:latin typeface="Times New Roman" pitchFamily="18" charset="0"/>
              </a:defRPr>
            </a:lvl9pPr>
          </a:lstStyle>
          <a:p>
            <a:fld id="{8CA79DEC-A8FD-41BD-8C94-06716FA098FC}" type="slidenum">
              <a:rPr lang="en-US" sz="1100">
                <a:latin typeface="Arial" pitchFamily="34" charset="0"/>
              </a:rPr>
              <a:pPr/>
              <a:t>10</a:t>
            </a:fld>
            <a:endParaRPr lang="en-US" sz="1100">
              <a:latin typeface="Arial" pitchFamily="34" charset="0"/>
            </a:endParaRPr>
          </a:p>
        </p:txBody>
      </p:sp>
      <p:sp>
        <p:nvSpPr>
          <p:cNvPr id="50179" name="Rectangle 2"/>
          <p:cNvSpPr>
            <a:spLocks noGrp="1" noRot="1" noChangeAspect="1" noChangeArrowheads="1" noTextEdit="1"/>
          </p:cNvSpPr>
          <p:nvPr>
            <p:ph type="sldImg"/>
          </p:nvPr>
        </p:nvSpPr>
        <p:spPr>
          <a:xfrm>
            <a:off x="1166813" y="698500"/>
            <a:ext cx="4598987" cy="3449638"/>
          </a:xfrm>
          <a:ln/>
        </p:spPr>
      </p:sp>
      <p:sp>
        <p:nvSpPr>
          <p:cNvPr id="50180" name="Rectangle 3"/>
          <p:cNvSpPr>
            <a:spLocks noGrp="1" noChangeArrowheads="1"/>
          </p:cNvSpPr>
          <p:nvPr>
            <p:ph type="body" idx="1"/>
          </p:nvPr>
        </p:nvSpPr>
        <p:spPr>
          <a:xfrm>
            <a:off x="922454" y="4385934"/>
            <a:ext cx="5089293" cy="415388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eaLnBrk="1" hangingPunct="1"/>
            <a:r>
              <a:rPr lang="en-US" smtClean="0"/>
              <a:t>Definition of US in Part 772: </a:t>
            </a:r>
            <a:r>
              <a:rPr lang="en-US" i="1" smtClean="0"/>
              <a:t>United States</a:t>
            </a:r>
            <a:r>
              <a:rPr lang="en-US" smtClean="0"/>
              <a:t>. Unless otherwise stated, the 50 States, including offshore areas within their jurisdiction pursuant to section 3 of the Submerged Lands Act (43 U.S.C. 1311), the District of Columbia, Puerto Rico, and all territories, dependencies, and possessions of the United States, including foreign trade zones established pursuant to 19 U.S.C. 81A-81U, and also including the outer continental shelf, as defined in section 2(a) of the Outer Continental Shelf Lands Act (43 U.S.C. 1331(a))</a:t>
            </a:r>
          </a:p>
          <a:p>
            <a:pPr eaLnBrk="1" hangingPunct="1"/>
            <a:endParaRPr lang="en-US" smtClean="0"/>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406" eaLnBrk="0" hangingPunct="0">
              <a:defRPr sz="1300">
                <a:solidFill>
                  <a:schemeClr val="tx1"/>
                </a:solidFill>
                <a:latin typeface="Times New Roman" pitchFamily="18" charset="0"/>
              </a:defRPr>
            </a:lvl1pPr>
            <a:lvl2pPr marL="709930" indent="-273050" defTabSz="931406" eaLnBrk="0" hangingPunct="0">
              <a:defRPr sz="1300">
                <a:solidFill>
                  <a:schemeClr val="tx1"/>
                </a:solidFill>
                <a:latin typeface="Times New Roman" pitchFamily="18" charset="0"/>
              </a:defRPr>
            </a:lvl2pPr>
            <a:lvl3pPr marL="1092202" indent="-218440" defTabSz="931406" eaLnBrk="0" hangingPunct="0">
              <a:defRPr sz="1300">
                <a:solidFill>
                  <a:schemeClr val="tx1"/>
                </a:solidFill>
                <a:latin typeface="Times New Roman" pitchFamily="18" charset="0"/>
              </a:defRPr>
            </a:lvl3pPr>
            <a:lvl4pPr marL="1529082" indent="-218440" defTabSz="931406" eaLnBrk="0" hangingPunct="0">
              <a:defRPr sz="1300">
                <a:solidFill>
                  <a:schemeClr val="tx1"/>
                </a:solidFill>
                <a:latin typeface="Times New Roman" pitchFamily="18" charset="0"/>
              </a:defRPr>
            </a:lvl4pPr>
            <a:lvl5pPr marL="1965963" indent="-218440" defTabSz="931406" eaLnBrk="0" hangingPunct="0">
              <a:defRPr sz="1300">
                <a:solidFill>
                  <a:schemeClr val="tx1"/>
                </a:solidFill>
                <a:latin typeface="Times New Roman" pitchFamily="18" charset="0"/>
              </a:defRPr>
            </a:lvl5pPr>
            <a:lvl6pPr marL="2402843" indent="-218440" algn="ctr" defTabSz="931406" eaLnBrk="0" fontAlgn="base" hangingPunct="0">
              <a:spcBef>
                <a:spcPct val="0"/>
              </a:spcBef>
              <a:spcAft>
                <a:spcPct val="0"/>
              </a:spcAft>
              <a:defRPr sz="1300">
                <a:solidFill>
                  <a:schemeClr val="tx1"/>
                </a:solidFill>
                <a:latin typeface="Times New Roman" pitchFamily="18" charset="0"/>
              </a:defRPr>
            </a:lvl6pPr>
            <a:lvl7pPr marL="2839724" indent="-218440" algn="ctr" defTabSz="931406" eaLnBrk="0" fontAlgn="base" hangingPunct="0">
              <a:spcBef>
                <a:spcPct val="0"/>
              </a:spcBef>
              <a:spcAft>
                <a:spcPct val="0"/>
              </a:spcAft>
              <a:defRPr sz="1300">
                <a:solidFill>
                  <a:schemeClr val="tx1"/>
                </a:solidFill>
                <a:latin typeface="Times New Roman" pitchFamily="18" charset="0"/>
              </a:defRPr>
            </a:lvl7pPr>
            <a:lvl8pPr marL="3276605" indent="-218440" algn="ctr" defTabSz="931406" eaLnBrk="0" fontAlgn="base" hangingPunct="0">
              <a:spcBef>
                <a:spcPct val="0"/>
              </a:spcBef>
              <a:spcAft>
                <a:spcPct val="0"/>
              </a:spcAft>
              <a:defRPr sz="1300">
                <a:solidFill>
                  <a:schemeClr val="tx1"/>
                </a:solidFill>
                <a:latin typeface="Times New Roman" pitchFamily="18" charset="0"/>
              </a:defRPr>
            </a:lvl8pPr>
            <a:lvl9pPr marL="3713485" indent="-218440" algn="ctr" defTabSz="931406" eaLnBrk="0" fontAlgn="base" hangingPunct="0">
              <a:spcBef>
                <a:spcPct val="0"/>
              </a:spcBef>
              <a:spcAft>
                <a:spcPct val="0"/>
              </a:spcAft>
              <a:defRPr sz="1300">
                <a:solidFill>
                  <a:schemeClr val="tx1"/>
                </a:solidFill>
                <a:latin typeface="Times New Roman" pitchFamily="18" charset="0"/>
              </a:defRPr>
            </a:lvl9pPr>
          </a:lstStyle>
          <a:p>
            <a:fld id="{A3448ECE-F636-4B5F-B46E-918A53DDBA85}" type="slidenum">
              <a:rPr lang="en-US" sz="1100">
                <a:latin typeface="Arial" pitchFamily="34" charset="0"/>
              </a:rPr>
              <a:pPr/>
              <a:t>11</a:t>
            </a:fld>
            <a:endParaRPr lang="en-US" sz="1100">
              <a:latin typeface="Arial" pitchFamily="34" charset="0"/>
            </a:endParaRPr>
          </a:p>
        </p:txBody>
      </p:sp>
      <p:sp>
        <p:nvSpPr>
          <p:cNvPr id="51203" name="Rectangle 2"/>
          <p:cNvSpPr>
            <a:spLocks noGrp="1" noRot="1" noChangeAspect="1" noChangeArrowheads="1" noTextEdit="1"/>
          </p:cNvSpPr>
          <p:nvPr>
            <p:ph type="sldImg"/>
          </p:nvPr>
        </p:nvSpPr>
        <p:spPr>
          <a:xfrm>
            <a:off x="1166813" y="698500"/>
            <a:ext cx="4598987" cy="3449638"/>
          </a:xfrm>
          <a:ln/>
        </p:spPr>
      </p:sp>
      <p:sp>
        <p:nvSpPr>
          <p:cNvPr id="51204" name="Rectangle 3"/>
          <p:cNvSpPr>
            <a:spLocks noGrp="1" noChangeArrowheads="1"/>
          </p:cNvSpPr>
          <p:nvPr>
            <p:ph type="body" idx="1"/>
          </p:nvPr>
        </p:nvSpPr>
        <p:spPr>
          <a:xfrm>
            <a:off x="922454" y="4385934"/>
            <a:ext cx="5089293" cy="415388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eaLnBrk="1" hangingPunct="1"/>
            <a:r>
              <a:rPr lang="en-US" smtClean="0"/>
              <a:t>Definition of US in Part 772: </a:t>
            </a:r>
            <a:r>
              <a:rPr lang="en-US" i="1" smtClean="0"/>
              <a:t>United States</a:t>
            </a:r>
            <a:r>
              <a:rPr lang="en-US" smtClean="0"/>
              <a:t>. Unless otherwise stated, the 50 States, including offshore areas within their jurisdiction pursuant to section 3 of the Submerged Lands Act (43 U.S.C. 1311), the District of Columbia, Puerto Rico, and all territories, dependencies, and possessions of the United States, including foreign trade zones established pursuant to 19 U.S.C. 81A-81U, and also including the outer continental shelf, as defined in section 2(a) of the Outer Continental Shelf Lands Act (43 U.S.C. 1331(a))</a:t>
            </a:r>
          </a:p>
          <a:p>
            <a:pPr eaLnBrk="1" hangingPunct="1"/>
            <a:endParaRPr lang="en-US" smtClean="0"/>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1" descr="noa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7200" y="153988"/>
            <a:ext cx="7620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6B696B4F-01F1-4336-AFAE-F80E54F25CBD}" type="datetime1">
              <a:rPr lang="en-US"/>
              <a:pPr>
                <a:defRPr/>
              </a:pPr>
              <a:t>7/17/2013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Pre-decisional information, for NOAA internal use only</a:t>
            </a:r>
          </a:p>
        </p:txBody>
      </p:sp>
      <p:sp>
        <p:nvSpPr>
          <p:cNvPr id="7" name="Slide Number Placeholder 5"/>
          <p:cNvSpPr>
            <a:spLocks noGrp="1"/>
          </p:cNvSpPr>
          <p:nvPr>
            <p:ph type="sldNum" sz="quarter" idx="12"/>
          </p:nvPr>
        </p:nvSpPr>
        <p:spPr/>
        <p:txBody>
          <a:bodyPr/>
          <a:lstStyle>
            <a:lvl1pPr>
              <a:defRPr/>
            </a:lvl1pPr>
          </a:lstStyle>
          <a:p>
            <a:pPr>
              <a:defRPr/>
            </a:pPr>
            <a:fld id="{C99F0D1C-A8CD-4B96-ADA4-C81EE663338B}" type="slidenum">
              <a:rPr lang="en-US"/>
              <a:pPr>
                <a:defRPr/>
              </a:pPr>
              <a:t>‹#›</a:t>
            </a:fld>
            <a:endParaRPr lang="en-US"/>
          </a:p>
        </p:txBody>
      </p:sp>
    </p:spTree>
    <p:extLst>
      <p:ext uri="{BB962C8B-B14F-4D97-AF65-F5344CB8AC3E}">
        <p14:creationId xmlns:p14="http://schemas.microsoft.com/office/powerpoint/2010/main" val="4017119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2F7F1D-546D-47DC-8A08-DDEBD30B8874}" type="datetime1">
              <a:rPr lang="en-US"/>
              <a:pPr>
                <a:defRPr/>
              </a:pPr>
              <a:t>7/17/2013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Pre-decisional information, for NOAA internal use only</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D791ECD-CED4-4EF3-9CD4-4B92EB817F0A}" type="slidenum">
              <a:rPr lang="en-US"/>
              <a:pPr>
                <a:defRPr/>
              </a:pPr>
              <a:t>‹#›</a:t>
            </a:fld>
            <a:endParaRPr lang="en-US" dirty="0"/>
          </a:p>
        </p:txBody>
      </p:sp>
    </p:spTree>
    <p:extLst>
      <p:ext uri="{BB962C8B-B14F-4D97-AF65-F5344CB8AC3E}">
        <p14:creationId xmlns:p14="http://schemas.microsoft.com/office/powerpoint/2010/main" val="1254748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69CF22-E7CA-4CB3-8998-DF070D480705}" type="datetime1">
              <a:rPr lang="en-US"/>
              <a:pPr>
                <a:defRPr/>
              </a:pPr>
              <a:t>7/17/2013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Pre-decisional information, for NOAA internal use only</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6DC721E-041B-4535-8507-8F31D1225EB2}" type="slidenum">
              <a:rPr lang="en-US"/>
              <a:pPr>
                <a:defRPr/>
              </a:pPr>
              <a:t>‹#›</a:t>
            </a:fld>
            <a:endParaRPr lang="en-US" dirty="0"/>
          </a:p>
        </p:txBody>
      </p:sp>
    </p:spTree>
    <p:extLst>
      <p:ext uri="{BB962C8B-B14F-4D97-AF65-F5344CB8AC3E}">
        <p14:creationId xmlns:p14="http://schemas.microsoft.com/office/powerpoint/2010/main" val="1860311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61369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1066800"/>
            <a:ext cx="7239000" cy="7318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47800" y="1828800"/>
            <a:ext cx="35433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3500" y="1828800"/>
            <a:ext cx="3543300" cy="2071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43500" y="4052888"/>
            <a:ext cx="3543300" cy="2073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8"/>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r>
              <a:rPr lang="en-US"/>
              <a:t>June 2011</a:t>
            </a:r>
          </a:p>
        </p:txBody>
      </p:sp>
      <p:sp>
        <p:nvSpPr>
          <p:cNvPr id="7" name="Rectangle 39"/>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8" name="Rectangle 40"/>
          <p:cNvSpPr>
            <a:spLocks noGrp="1" noChangeArrowheads="1"/>
          </p:cNvSpPr>
          <p:nvPr>
            <p:ph type="sldNum" sz="quarter" idx="12"/>
          </p:nvPr>
        </p:nvSpPr>
        <p:spPr/>
        <p:txBody>
          <a:bodyPr/>
          <a:lstStyle>
            <a:lvl1pPr>
              <a:defRPr/>
            </a:lvl1pPr>
          </a:lstStyle>
          <a:p>
            <a:pPr>
              <a:defRPr/>
            </a:pPr>
            <a:fld id="{C3EEF08C-5038-40FE-BC77-2E91CDFEEEF9}" type="slidenum">
              <a:rPr lang="en-US"/>
              <a:pPr>
                <a:defRPr/>
              </a:pPr>
              <a:t>‹#›</a:t>
            </a:fld>
            <a:endParaRPr lang="en-US"/>
          </a:p>
        </p:txBody>
      </p:sp>
    </p:spTree>
    <p:extLst>
      <p:ext uri="{BB962C8B-B14F-4D97-AF65-F5344CB8AC3E}">
        <p14:creationId xmlns:p14="http://schemas.microsoft.com/office/powerpoint/2010/main" val="2612878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4532AD-263B-4AB3-8FF7-81D6188859BF}" type="datetime1">
              <a:rPr lang="en-US"/>
              <a:pPr>
                <a:defRPr/>
              </a:pPr>
              <a:t>7/17/2013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Pre-decisional information, for NOAA internal use only</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7F96488-EE5A-44C8-ADC4-E52558608C46}" type="slidenum">
              <a:rPr lang="en-US"/>
              <a:pPr>
                <a:defRPr/>
              </a:pPr>
              <a:t>‹#›</a:t>
            </a:fld>
            <a:endParaRPr lang="en-US" dirty="0"/>
          </a:p>
        </p:txBody>
      </p:sp>
    </p:spTree>
    <p:extLst>
      <p:ext uri="{BB962C8B-B14F-4D97-AF65-F5344CB8AC3E}">
        <p14:creationId xmlns:p14="http://schemas.microsoft.com/office/powerpoint/2010/main" val="924203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637D9B-88E5-47DA-8075-E2D2A144DB97}" type="datetime1">
              <a:rPr lang="en-US"/>
              <a:pPr>
                <a:defRPr/>
              </a:pPr>
              <a:t>7/17/2013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Pre-decisional information, for NOAA internal use only</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B48EFCE-28B6-40A6-8A18-015C3395AE65}" type="slidenum">
              <a:rPr lang="en-US"/>
              <a:pPr>
                <a:defRPr/>
              </a:pPr>
              <a:t>‹#›</a:t>
            </a:fld>
            <a:endParaRPr lang="en-US" dirty="0"/>
          </a:p>
        </p:txBody>
      </p:sp>
    </p:spTree>
    <p:extLst>
      <p:ext uri="{BB962C8B-B14F-4D97-AF65-F5344CB8AC3E}">
        <p14:creationId xmlns:p14="http://schemas.microsoft.com/office/powerpoint/2010/main" val="3542187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4A6AC96-AF77-48BB-A21C-3152A8C41754}" type="datetime1">
              <a:rPr lang="en-US"/>
              <a:pPr>
                <a:defRPr/>
              </a:pPr>
              <a:t>7/17/2013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Pre-decisional information, for NOAA internal use only</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480CC1-1263-43E9-ABC4-9BA177AABF31}" type="slidenum">
              <a:rPr lang="en-US"/>
              <a:pPr>
                <a:defRPr/>
              </a:pPr>
              <a:t>‹#›</a:t>
            </a:fld>
            <a:endParaRPr lang="en-US" dirty="0"/>
          </a:p>
        </p:txBody>
      </p:sp>
    </p:spTree>
    <p:extLst>
      <p:ext uri="{BB962C8B-B14F-4D97-AF65-F5344CB8AC3E}">
        <p14:creationId xmlns:p14="http://schemas.microsoft.com/office/powerpoint/2010/main" val="1438348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E3C5A9C-6ABC-426D-AB54-B6BBBA56B9CB}" type="datetime1">
              <a:rPr lang="en-US"/>
              <a:pPr>
                <a:defRPr/>
              </a:pPr>
              <a:t>7/17/2013</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Pre-decisional information, for NOAA internal use only</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E949C39-0D55-44AD-9D92-5BE0511E1574}" type="slidenum">
              <a:rPr lang="en-US"/>
              <a:pPr>
                <a:defRPr/>
              </a:pPr>
              <a:t>‹#›</a:t>
            </a:fld>
            <a:endParaRPr lang="en-US" dirty="0"/>
          </a:p>
        </p:txBody>
      </p:sp>
    </p:spTree>
    <p:extLst>
      <p:ext uri="{BB962C8B-B14F-4D97-AF65-F5344CB8AC3E}">
        <p14:creationId xmlns:p14="http://schemas.microsoft.com/office/powerpoint/2010/main" val="3621583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7FDBF4E-9032-4BF0-91A9-A13C1AC3C054}" type="datetime1">
              <a:rPr lang="en-US"/>
              <a:pPr>
                <a:defRPr/>
              </a:pPr>
              <a:t>7/17/2013</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Pre-decisional information, for NOAA internal use only</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A934DC3-CB91-49E4-B650-DB0BF15E52A4}" type="slidenum">
              <a:rPr lang="en-US"/>
              <a:pPr>
                <a:defRPr/>
              </a:pPr>
              <a:t>‹#›</a:t>
            </a:fld>
            <a:endParaRPr lang="en-US" dirty="0"/>
          </a:p>
        </p:txBody>
      </p:sp>
    </p:spTree>
    <p:extLst>
      <p:ext uri="{BB962C8B-B14F-4D97-AF65-F5344CB8AC3E}">
        <p14:creationId xmlns:p14="http://schemas.microsoft.com/office/powerpoint/2010/main" val="1120300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F05402-AE92-4943-90A2-980714FFB125}" type="datetime1">
              <a:rPr lang="en-US"/>
              <a:pPr>
                <a:defRPr/>
              </a:pPr>
              <a:t>7/17/2013</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Pre-decisional information, for NOAA internal use only</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808F21A-CA83-47E7-9C1F-1283DEE0201B}" type="slidenum">
              <a:rPr lang="en-US"/>
              <a:pPr>
                <a:defRPr/>
              </a:pPr>
              <a:t>‹#›</a:t>
            </a:fld>
            <a:endParaRPr lang="en-US" dirty="0"/>
          </a:p>
        </p:txBody>
      </p:sp>
    </p:spTree>
    <p:extLst>
      <p:ext uri="{BB962C8B-B14F-4D97-AF65-F5344CB8AC3E}">
        <p14:creationId xmlns:p14="http://schemas.microsoft.com/office/powerpoint/2010/main" val="768113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C8AFE9-93B7-464C-80C9-54B10DC621DC}" type="datetime1">
              <a:rPr lang="en-US"/>
              <a:pPr>
                <a:defRPr/>
              </a:pPr>
              <a:t>7/17/2013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Pre-decisional information, for NOAA internal use only</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0C41424-A7C9-4713-AC9E-CBA34BD4B3BA}" type="slidenum">
              <a:rPr lang="en-US"/>
              <a:pPr>
                <a:defRPr/>
              </a:pPr>
              <a:t>‹#›</a:t>
            </a:fld>
            <a:endParaRPr lang="en-US" dirty="0"/>
          </a:p>
        </p:txBody>
      </p:sp>
    </p:spTree>
    <p:extLst>
      <p:ext uri="{BB962C8B-B14F-4D97-AF65-F5344CB8AC3E}">
        <p14:creationId xmlns:p14="http://schemas.microsoft.com/office/powerpoint/2010/main" val="352763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7528EF-EFD8-4116-B85A-EB5CB4AF4D75}" type="datetime1">
              <a:rPr lang="en-US"/>
              <a:pPr>
                <a:defRPr/>
              </a:pPr>
              <a:t>7/17/2013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Pre-decisional information, for NOAA internal use only</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CCBAA63-70C0-4CB4-BE8D-8BC9E657EB0F}" type="slidenum">
              <a:rPr lang="en-US"/>
              <a:pPr>
                <a:defRPr/>
              </a:pPr>
              <a:t>‹#›</a:t>
            </a:fld>
            <a:endParaRPr lang="en-US" dirty="0"/>
          </a:p>
        </p:txBody>
      </p:sp>
    </p:spTree>
    <p:extLst>
      <p:ext uri="{BB962C8B-B14F-4D97-AF65-F5344CB8AC3E}">
        <p14:creationId xmlns:p14="http://schemas.microsoft.com/office/powerpoint/2010/main" val="3245626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2954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773D792-9C43-4013-9D06-A267A82488BB}" type="datetime1">
              <a:rPr lang="en-US"/>
              <a:pPr>
                <a:defRPr/>
              </a:pPr>
              <a:t>7/17/2013</a:t>
            </a:fld>
            <a:endParaRPr lang="en-US" dirty="0"/>
          </a:p>
        </p:txBody>
      </p:sp>
      <p:sp>
        <p:nvSpPr>
          <p:cNvPr id="5" name="Footer Placeholder 4"/>
          <p:cNvSpPr>
            <a:spLocks noGrp="1"/>
          </p:cNvSpPr>
          <p:nvPr>
            <p:ph type="ftr" sz="quarter" idx="3"/>
          </p:nvPr>
        </p:nvSpPr>
        <p:spPr>
          <a:xfrm>
            <a:off x="2743200" y="6477000"/>
            <a:ext cx="3657600" cy="365125"/>
          </a:xfrm>
          <a:prstGeom prst="rect">
            <a:avLst/>
          </a:prstGeom>
        </p:spPr>
        <p:txBody>
          <a:bodyPr vert="horz" lIns="91440" tIns="45720" rIns="91440" bIns="45720" rtlCol="0" anchor="ctr"/>
          <a:lstStyle>
            <a:lvl1pPr algn="ctr" fontAlgn="auto">
              <a:spcBef>
                <a:spcPts val="0"/>
              </a:spcBef>
              <a:spcAft>
                <a:spcPts val="0"/>
              </a:spcAft>
              <a:defRPr sz="1200" b="1">
                <a:solidFill>
                  <a:srgbClr val="FF0000"/>
                </a:solidFill>
                <a:latin typeface="+mn-lt"/>
              </a:defRPr>
            </a:lvl1pPr>
          </a:lstStyle>
          <a:p>
            <a:pPr>
              <a:defRPr/>
            </a:pPr>
            <a:r>
              <a:rPr lang="en-US"/>
              <a:t>Pre-decisional information, for NOAA internal use only</a:t>
            </a:r>
            <a:endParaRPr lang="en-US" dirty="0"/>
          </a:p>
        </p:txBody>
      </p:sp>
      <p:sp>
        <p:nvSpPr>
          <p:cNvPr id="6" name="Slide Number Placeholder 5"/>
          <p:cNvSpPr>
            <a:spLocks noGrp="1"/>
          </p:cNvSpPr>
          <p:nvPr>
            <p:ph type="sldNum" sz="quarter" idx="4"/>
          </p:nvPr>
        </p:nvSpPr>
        <p:spPr>
          <a:xfrm>
            <a:off x="7010400" y="6477000"/>
            <a:ext cx="2133600" cy="365125"/>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Arial" pitchFamily="34" charset="0"/>
                <a:cs typeface="Arial" pitchFamily="34" charset="0"/>
              </a:defRPr>
            </a:lvl1pPr>
          </a:lstStyle>
          <a:p>
            <a:pPr>
              <a:defRPr/>
            </a:pPr>
            <a:fld id="{5F470A20-C4B0-435A-90E5-2BAF359BDFFA}" type="slidenum">
              <a:rPr lang="en-US"/>
              <a:pPr>
                <a:defRPr/>
              </a:pPr>
              <a:t>‹#›</a:t>
            </a:fld>
            <a:endParaRPr lang="en-US" dirty="0"/>
          </a:p>
        </p:txBody>
      </p:sp>
      <p:sp>
        <p:nvSpPr>
          <p:cNvPr id="7" name="Rectangle 3"/>
          <p:cNvSpPr>
            <a:spLocks noChangeArrowheads="1"/>
          </p:cNvSpPr>
          <p:nvPr userDrawn="1"/>
        </p:nvSpPr>
        <p:spPr bwMode="auto">
          <a:xfrm>
            <a:off x="0" y="0"/>
            <a:ext cx="9144000" cy="1066800"/>
          </a:xfrm>
          <a:prstGeom prst="rect">
            <a:avLst/>
          </a:prstGeom>
          <a:gradFill rotWithShape="1">
            <a:gsLst>
              <a:gs pos="0">
                <a:srgbClr val="1F497D">
                  <a:alpha val="50000"/>
                </a:srgbClr>
              </a:gs>
              <a:gs pos="100000">
                <a:srgbClr val="4F81BD">
                  <a:alpha val="50000"/>
                </a:srgbClr>
              </a:gs>
            </a:gsLst>
            <a:lin ang="0" scaled="1"/>
          </a:gradFill>
          <a:ln w="9525">
            <a:noFill/>
            <a:miter lim="800000"/>
            <a:headEnd/>
            <a:tailEnd/>
          </a:ln>
        </p:spPr>
        <p:txBody>
          <a:bodyPr/>
          <a:lstStyle/>
          <a:p>
            <a:pPr fontAlgn="auto">
              <a:spcBef>
                <a:spcPts val="0"/>
              </a:spcBef>
              <a:spcAft>
                <a:spcPts val="0"/>
              </a:spcAft>
              <a:defRPr/>
            </a:pPr>
            <a:endParaRPr lang="en-US" dirty="0">
              <a:latin typeface="Calibri" pitchFamily="34" charset="0"/>
            </a:endParaRPr>
          </a:p>
        </p:txBody>
      </p:sp>
      <p:pic>
        <p:nvPicPr>
          <p:cNvPr id="11" name="Picture 7" descr="bird_blue"/>
          <p:cNvPicPr>
            <a:picLocks noChangeAspect="1" noChangeArrowheads="1"/>
          </p:cNvPicPr>
          <p:nvPr userDrawn="1"/>
        </p:nvPicPr>
        <p:blipFill>
          <a:blip r:embed="rId15" cstate="print">
            <a:duotone>
              <a:schemeClr val="accent1">
                <a:shade val="45000"/>
                <a:satMod val="135000"/>
              </a:schemeClr>
              <a:prstClr val="white"/>
            </a:duotone>
          </a:blip>
          <a:srcRect l="21762" t="10053" b="12169"/>
          <a:stretch>
            <a:fillRect/>
          </a:stretch>
        </p:blipFill>
        <p:spPr bwMode="auto">
          <a:xfrm>
            <a:off x="0" y="0"/>
            <a:ext cx="2438400" cy="1066800"/>
          </a:xfrm>
          <a:prstGeom prst="rect">
            <a:avLst/>
          </a:prstGeom>
          <a:noFill/>
          <a:ln w="9525">
            <a:noFill/>
            <a:miter lim="800000"/>
            <a:headEnd/>
            <a:tailEnd/>
          </a:ln>
        </p:spPr>
      </p:pic>
      <p:sp>
        <p:nvSpPr>
          <p:cNvPr id="1032" name="Title Placeholder 1"/>
          <p:cNvSpPr>
            <a:spLocks noGrp="1"/>
          </p:cNvSpPr>
          <p:nvPr userDrawn="1">
            <p:ph type="title"/>
          </p:nvPr>
        </p:nvSpPr>
        <p:spPr bwMode="auto">
          <a:xfrm>
            <a:off x="3224213" y="28575"/>
            <a:ext cx="487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01"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2" r:id="rId12"/>
    <p:sldLayoutId id="2147483703" r:id="rId13"/>
  </p:sldLayoutIdLst>
  <p:hf hdr="0" dt="0"/>
  <p:txStyles>
    <p:titleStyle>
      <a:lvl1pPr algn="r" rtl="0" eaLnBrk="0" fontAlgn="base" hangingPunct="0">
        <a:spcBef>
          <a:spcPct val="0"/>
        </a:spcBef>
        <a:spcAft>
          <a:spcPct val="0"/>
        </a:spcAft>
        <a:defRPr sz="2800" b="1" kern="1200">
          <a:solidFill>
            <a:schemeClr val="bg1"/>
          </a:solidFill>
          <a:latin typeface="+mj-lt"/>
          <a:ea typeface="+mj-ea"/>
          <a:cs typeface="Arial" pitchFamily="34" charset="0"/>
        </a:defRPr>
      </a:lvl1pPr>
      <a:lvl2pPr algn="r" rtl="0" eaLnBrk="0" fontAlgn="base" hangingPunct="0">
        <a:spcBef>
          <a:spcPct val="0"/>
        </a:spcBef>
        <a:spcAft>
          <a:spcPct val="0"/>
        </a:spcAft>
        <a:defRPr sz="2800" b="1">
          <a:solidFill>
            <a:schemeClr val="bg1"/>
          </a:solidFill>
          <a:latin typeface="Calibri" pitchFamily="34" charset="0"/>
          <a:cs typeface="Arial" charset="0"/>
        </a:defRPr>
      </a:lvl2pPr>
      <a:lvl3pPr algn="r" rtl="0" eaLnBrk="0" fontAlgn="base" hangingPunct="0">
        <a:spcBef>
          <a:spcPct val="0"/>
        </a:spcBef>
        <a:spcAft>
          <a:spcPct val="0"/>
        </a:spcAft>
        <a:defRPr sz="2800" b="1">
          <a:solidFill>
            <a:schemeClr val="bg1"/>
          </a:solidFill>
          <a:latin typeface="Calibri" pitchFamily="34" charset="0"/>
          <a:cs typeface="Arial" charset="0"/>
        </a:defRPr>
      </a:lvl3pPr>
      <a:lvl4pPr algn="r" rtl="0" eaLnBrk="0" fontAlgn="base" hangingPunct="0">
        <a:spcBef>
          <a:spcPct val="0"/>
        </a:spcBef>
        <a:spcAft>
          <a:spcPct val="0"/>
        </a:spcAft>
        <a:defRPr sz="2800" b="1">
          <a:solidFill>
            <a:schemeClr val="bg1"/>
          </a:solidFill>
          <a:latin typeface="Calibri" pitchFamily="34" charset="0"/>
          <a:cs typeface="Arial" charset="0"/>
        </a:defRPr>
      </a:lvl4pPr>
      <a:lvl5pPr algn="r" rtl="0" eaLnBrk="0" fontAlgn="base" hangingPunct="0">
        <a:spcBef>
          <a:spcPct val="0"/>
        </a:spcBef>
        <a:spcAft>
          <a:spcPct val="0"/>
        </a:spcAft>
        <a:defRPr sz="2800" b="1">
          <a:solidFill>
            <a:schemeClr val="bg1"/>
          </a:solidFill>
          <a:latin typeface="Calibri" pitchFamily="34" charset="0"/>
          <a:cs typeface="Arial" charset="0"/>
        </a:defRPr>
      </a:lvl5pPr>
      <a:lvl6pPr marL="457200" algn="r" rtl="0" fontAlgn="base">
        <a:spcBef>
          <a:spcPct val="0"/>
        </a:spcBef>
        <a:spcAft>
          <a:spcPct val="0"/>
        </a:spcAft>
        <a:defRPr sz="2800" b="1">
          <a:solidFill>
            <a:schemeClr val="bg1"/>
          </a:solidFill>
          <a:latin typeface="Calibri" pitchFamily="34" charset="0"/>
          <a:cs typeface="Arial" charset="0"/>
        </a:defRPr>
      </a:lvl6pPr>
      <a:lvl7pPr marL="914400" algn="r" rtl="0" fontAlgn="base">
        <a:spcBef>
          <a:spcPct val="0"/>
        </a:spcBef>
        <a:spcAft>
          <a:spcPct val="0"/>
        </a:spcAft>
        <a:defRPr sz="2800" b="1">
          <a:solidFill>
            <a:schemeClr val="bg1"/>
          </a:solidFill>
          <a:latin typeface="Calibri" pitchFamily="34" charset="0"/>
          <a:cs typeface="Arial" charset="0"/>
        </a:defRPr>
      </a:lvl7pPr>
      <a:lvl8pPr marL="1371600" algn="r" rtl="0" fontAlgn="base">
        <a:spcBef>
          <a:spcPct val="0"/>
        </a:spcBef>
        <a:spcAft>
          <a:spcPct val="0"/>
        </a:spcAft>
        <a:defRPr sz="2800" b="1">
          <a:solidFill>
            <a:schemeClr val="bg1"/>
          </a:solidFill>
          <a:latin typeface="Calibri" pitchFamily="34" charset="0"/>
          <a:cs typeface="Arial" charset="0"/>
        </a:defRPr>
      </a:lvl8pPr>
      <a:lvl9pPr marL="1828800" algn="r" rtl="0" fontAlgn="base">
        <a:spcBef>
          <a:spcPct val="0"/>
        </a:spcBef>
        <a:spcAft>
          <a:spcPct val="0"/>
        </a:spcAft>
        <a:defRPr sz="2800" b="1">
          <a:solidFill>
            <a:schemeClr val="bg1"/>
          </a:solidFill>
          <a:latin typeface="Calibri"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sz="2800" b="1"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400" b="1"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b="1"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b="1"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4.xml"/><Relationship Id="rId7" Type="http://schemas.openxmlformats.org/officeDocument/2006/relationships/image" Target="../media/image14.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3.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4.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3.png"/><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7.png"/><Relationship Id="rId4" Type="http://schemas.openxmlformats.org/officeDocument/2006/relationships/image" Target="../media/image26.wmf"/></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8.emf"/></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9.emf"/></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www.corporateservices.noaa.gov/ames/administrative_orders/chapter_207/207-12.html" TargetMode="External"/><Relationship Id="rId7" Type="http://schemas.openxmlformats.org/officeDocument/2006/relationships/image" Target="../media/image33.jpeg"/><Relationship Id="rId2" Type="http://schemas.openxmlformats.org/officeDocument/2006/relationships/hyperlink" Target="http://deemedexports.noaa.gov/" TargetMode="External"/><Relationship Id="rId1" Type="http://schemas.openxmlformats.org/officeDocument/2006/relationships/slideLayout" Target="../slideLayouts/slideLayout2.xml"/><Relationship Id="rId6" Type="http://schemas.openxmlformats.org/officeDocument/2006/relationships/hyperlink" Target="http://www.bis.doc.gov/policiesandregulations/ear/index.htm" TargetMode="External"/><Relationship Id="rId5" Type="http://schemas.openxmlformats.org/officeDocument/2006/relationships/hyperlink" Target="http://www.pmddtc.state.gov/regulations_laws/itar_official.html" TargetMode="External"/><Relationship Id="rId4" Type="http://schemas.openxmlformats.org/officeDocument/2006/relationships/hyperlink" Target="http://deemedexports.noaa.gov/roles_&amp;_responsibilities/index.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85800" y="1752600"/>
            <a:ext cx="7772400" cy="2514600"/>
          </a:xfrm>
        </p:spPr>
        <p:txBody>
          <a:bodyPr/>
          <a:lstStyle/>
          <a:p>
            <a:pPr algn="ctr" eaLnBrk="1" hangingPunct="1"/>
            <a:r>
              <a:rPr lang="en-US" sz="4400" dirty="0" smtClean="0">
                <a:solidFill>
                  <a:schemeClr val="tx2"/>
                </a:solidFill>
                <a:cs typeface="Arial" charset="0"/>
              </a:rPr>
              <a:t>Export Compliance</a:t>
            </a:r>
            <a:br>
              <a:rPr lang="en-US" sz="4400" dirty="0" smtClean="0">
                <a:solidFill>
                  <a:schemeClr val="tx2"/>
                </a:solidFill>
                <a:cs typeface="Arial" charset="0"/>
              </a:rPr>
            </a:br>
            <a:r>
              <a:rPr lang="en-US" sz="4000" dirty="0" smtClean="0">
                <a:solidFill>
                  <a:schemeClr val="tx2"/>
                </a:solidFill>
                <a:cs typeface="Arial" charset="0"/>
              </a:rPr>
              <a:t/>
            </a:r>
            <a:br>
              <a:rPr lang="en-US" sz="4000" dirty="0" smtClean="0">
                <a:solidFill>
                  <a:schemeClr val="tx2"/>
                </a:solidFill>
                <a:cs typeface="Arial" charset="0"/>
              </a:rPr>
            </a:br>
            <a:r>
              <a:rPr lang="en-US" dirty="0" smtClean="0">
                <a:solidFill>
                  <a:schemeClr val="tx2"/>
                </a:solidFill>
                <a:cs typeface="Arial" charset="0"/>
              </a:rPr>
              <a:t>Executive-level </a:t>
            </a:r>
            <a:r>
              <a:rPr lang="en-US" dirty="0">
                <a:solidFill>
                  <a:schemeClr val="tx2"/>
                </a:solidFill>
                <a:cs typeface="Arial" charset="0"/>
              </a:rPr>
              <a:t>Overview of </a:t>
            </a:r>
            <a:r>
              <a:rPr lang="en-US" dirty="0" smtClean="0">
                <a:solidFill>
                  <a:schemeClr val="tx2"/>
                </a:solidFill>
                <a:cs typeface="Arial" charset="0"/>
              </a:rPr>
              <a:t> </a:t>
            </a:r>
            <a:br>
              <a:rPr lang="en-US" dirty="0" smtClean="0">
                <a:solidFill>
                  <a:schemeClr val="tx2"/>
                </a:solidFill>
                <a:cs typeface="Arial" charset="0"/>
              </a:rPr>
            </a:br>
            <a:r>
              <a:rPr lang="en-US" dirty="0" smtClean="0">
                <a:solidFill>
                  <a:schemeClr val="tx2"/>
                </a:solidFill>
                <a:cs typeface="Arial" charset="0"/>
              </a:rPr>
              <a:t>ITAR, EAR, &amp; Related NOAA Policy</a:t>
            </a:r>
            <a:r>
              <a:rPr lang="en-US" dirty="0">
                <a:solidFill>
                  <a:schemeClr val="tx2"/>
                </a:solidFill>
                <a:cs typeface="Arial" charset="0"/>
              </a:rPr>
              <a:t/>
            </a:r>
            <a:br>
              <a:rPr lang="en-US" dirty="0">
                <a:solidFill>
                  <a:schemeClr val="tx2"/>
                </a:solidFill>
                <a:cs typeface="Arial" charset="0"/>
              </a:rPr>
            </a:br>
            <a:r>
              <a:rPr lang="en-US" dirty="0">
                <a:solidFill>
                  <a:schemeClr val="tx2"/>
                </a:solidFill>
                <a:cs typeface="Arial" charset="0"/>
              </a:rPr>
              <a:t>for </a:t>
            </a:r>
            <a:r>
              <a:rPr lang="en-US" dirty="0" smtClean="0">
                <a:solidFill>
                  <a:schemeClr val="tx2"/>
                </a:solidFill>
                <a:cs typeface="Arial" charset="0"/>
              </a:rPr>
              <a:t>All NESDIS Employees</a:t>
            </a:r>
            <a:endParaRPr lang="en-US" i="1" dirty="0" smtClean="0">
              <a:solidFill>
                <a:schemeClr val="tx2"/>
              </a:solidFill>
              <a:cs typeface="Arial" charset="0"/>
            </a:endParaRPr>
          </a:p>
        </p:txBody>
      </p:sp>
      <p:sp>
        <p:nvSpPr>
          <p:cNvPr id="7" name="Title 1"/>
          <p:cNvSpPr txBox="1">
            <a:spLocks/>
          </p:cNvSpPr>
          <p:nvPr/>
        </p:nvSpPr>
        <p:spPr bwMode="auto">
          <a:xfrm>
            <a:off x="3276600" y="4648200"/>
            <a:ext cx="5791200" cy="1981200"/>
          </a:xfrm>
          <a:prstGeom prst="rect">
            <a:avLst/>
          </a:prstGeom>
          <a:noFill/>
          <a:ln w="9525">
            <a:noFill/>
            <a:miter lim="800000"/>
            <a:headEnd/>
            <a:tailEnd/>
          </a:ln>
        </p:spPr>
        <p:txBody>
          <a:bodyPr anchor="ctr"/>
          <a:lstStyle/>
          <a:p>
            <a:pPr>
              <a:defRPr/>
            </a:pPr>
            <a:r>
              <a:rPr lang="en-US" sz="2000" b="1" dirty="0" smtClean="0">
                <a:solidFill>
                  <a:schemeClr val="tx2"/>
                </a:solidFill>
                <a:latin typeface="+mj-lt"/>
                <a:ea typeface="+mj-ea"/>
                <a:cs typeface="Arial" charset="0"/>
              </a:rPr>
              <a:t>Richard Fulton</a:t>
            </a:r>
            <a:endParaRPr lang="en-US" sz="2000" b="1" dirty="0">
              <a:solidFill>
                <a:schemeClr val="tx2"/>
              </a:solidFill>
              <a:latin typeface="+mj-lt"/>
              <a:ea typeface="+mj-ea"/>
              <a:cs typeface="Arial" charset="0"/>
            </a:endParaRPr>
          </a:p>
          <a:p>
            <a:pPr>
              <a:defRPr/>
            </a:pPr>
            <a:r>
              <a:rPr lang="en-US" sz="2000" b="1" dirty="0">
                <a:solidFill>
                  <a:schemeClr val="tx2"/>
                </a:solidFill>
                <a:latin typeface="+mj-lt"/>
                <a:ea typeface="+mj-ea"/>
                <a:cs typeface="Arial" charset="0"/>
              </a:rPr>
              <a:t>NESDIS Controlled Technology </a:t>
            </a:r>
            <a:r>
              <a:rPr lang="en-US" sz="2000" b="1" dirty="0" smtClean="0">
                <a:solidFill>
                  <a:schemeClr val="tx2"/>
                </a:solidFill>
                <a:latin typeface="+mj-lt"/>
                <a:ea typeface="+mj-ea"/>
                <a:cs typeface="Arial" charset="0"/>
              </a:rPr>
              <a:t>Coordinator</a:t>
            </a:r>
            <a:endParaRPr lang="en-US" sz="2000" b="1" dirty="0">
              <a:solidFill>
                <a:schemeClr val="tx2"/>
              </a:solidFill>
              <a:latin typeface="+mj-lt"/>
              <a:ea typeface="+mj-ea"/>
              <a:cs typeface="Arial" charset="0"/>
            </a:endParaRPr>
          </a:p>
          <a:p>
            <a:pPr>
              <a:defRPr/>
            </a:pPr>
            <a:r>
              <a:rPr lang="en-US" sz="2000" b="1" dirty="0">
                <a:solidFill>
                  <a:schemeClr val="tx2"/>
                </a:solidFill>
                <a:latin typeface="+mj-lt"/>
                <a:ea typeface="+mj-ea"/>
                <a:cs typeface="Arial" charset="0"/>
              </a:rPr>
              <a:t>SSMC1, Silver Spring, MD</a:t>
            </a:r>
          </a:p>
          <a:p>
            <a:pPr>
              <a:defRPr/>
            </a:pPr>
            <a:r>
              <a:rPr lang="en-US" sz="2000" b="1" dirty="0" smtClean="0">
                <a:solidFill>
                  <a:schemeClr val="tx2"/>
                </a:solidFill>
                <a:latin typeface="+mj-lt"/>
                <a:ea typeface="+mj-ea"/>
                <a:cs typeface="Arial" charset="0"/>
              </a:rPr>
              <a:t>7/17/2013</a:t>
            </a:r>
            <a:endParaRPr lang="en-US" sz="2000" b="1" dirty="0">
              <a:solidFill>
                <a:schemeClr val="tx2"/>
              </a:solidFill>
              <a:latin typeface="+mj-lt"/>
              <a:ea typeface="+mj-ea"/>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648200"/>
            <a:ext cx="1905000" cy="1905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0"/>
              </a:spcBef>
              <a:spcAft>
                <a:spcPct val="0"/>
              </a:spcAft>
              <a:defRPr sz="1400">
                <a:solidFill>
                  <a:schemeClr val="tx1"/>
                </a:solidFill>
                <a:latin typeface="Times New Roman" pitchFamily="18" charset="0"/>
              </a:defRPr>
            </a:lvl6pPr>
            <a:lvl7pPr marL="2971800" indent="-228600" algn="ctr" eaLnBrk="0" fontAlgn="base" hangingPunct="0">
              <a:spcBef>
                <a:spcPct val="0"/>
              </a:spcBef>
              <a:spcAft>
                <a:spcPct val="0"/>
              </a:spcAft>
              <a:defRPr sz="1400">
                <a:solidFill>
                  <a:schemeClr val="tx1"/>
                </a:solidFill>
                <a:latin typeface="Times New Roman" pitchFamily="18" charset="0"/>
              </a:defRPr>
            </a:lvl7pPr>
            <a:lvl8pPr marL="3429000" indent="-228600" algn="ctr" eaLnBrk="0" fontAlgn="base" hangingPunct="0">
              <a:spcBef>
                <a:spcPct val="0"/>
              </a:spcBef>
              <a:spcAft>
                <a:spcPct val="0"/>
              </a:spcAft>
              <a:defRPr sz="1400">
                <a:solidFill>
                  <a:schemeClr val="tx1"/>
                </a:solidFill>
                <a:latin typeface="Times New Roman" pitchFamily="18" charset="0"/>
              </a:defRPr>
            </a:lvl8pPr>
            <a:lvl9pPr marL="3886200" indent="-228600" algn="ctr" eaLnBrk="0" fontAlgn="base" hangingPunct="0">
              <a:spcBef>
                <a:spcPct val="0"/>
              </a:spcBef>
              <a:spcAft>
                <a:spcPct val="0"/>
              </a:spcAft>
              <a:defRPr sz="1400">
                <a:solidFill>
                  <a:schemeClr val="tx1"/>
                </a:solidFill>
                <a:latin typeface="Times New Roman" pitchFamily="18" charset="0"/>
              </a:defRPr>
            </a:lvl9pPr>
          </a:lstStyle>
          <a:p>
            <a:pPr eaLnBrk="1" hangingPunct="1"/>
            <a:fld id="{D25D184E-B18F-4220-8F91-34117B5BB27C}" type="slidenum">
              <a:rPr lang="en-US" sz="1000" smtClean="0"/>
              <a:pPr eaLnBrk="1" hangingPunct="1"/>
              <a:t>10</a:t>
            </a:fld>
            <a:endParaRPr lang="en-US" sz="1000" smtClean="0"/>
          </a:p>
        </p:txBody>
      </p:sp>
      <p:sp>
        <p:nvSpPr>
          <p:cNvPr id="9221" name="Rectangle 3"/>
          <p:cNvSpPr>
            <a:spLocks noGrp="1" noChangeArrowheads="1"/>
          </p:cNvSpPr>
          <p:nvPr>
            <p:ph type="body" sz="half" idx="1"/>
          </p:nvPr>
        </p:nvSpPr>
        <p:spPr>
          <a:xfrm>
            <a:off x="457200" y="1447800"/>
            <a:ext cx="8229600" cy="1295400"/>
          </a:xfrm>
        </p:spPr>
        <p:txBody>
          <a:bodyPr/>
          <a:lstStyle/>
          <a:p>
            <a:pPr algn="just" eaLnBrk="1" hangingPunct="1"/>
            <a:r>
              <a:rPr lang="en-US" dirty="0" smtClean="0"/>
              <a:t>An export is a shipment or transmission of controlled items to a foreign person </a:t>
            </a:r>
            <a:r>
              <a:rPr lang="en-US" dirty="0" smtClean="0">
                <a:solidFill>
                  <a:srgbClr val="FF0000"/>
                </a:solidFill>
              </a:rPr>
              <a:t>out of the United States</a:t>
            </a:r>
            <a:r>
              <a:rPr lang="en-US" sz="3200" dirty="0" smtClean="0"/>
              <a:t> </a:t>
            </a:r>
          </a:p>
          <a:p>
            <a:pPr eaLnBrk="1" hangingPunct="1"/>
            <a:endParaRPr lang="en-US" sz="3200" dirty="0" smtClean="0"/>
          </a:p>
          <a:p>
            <a:pPr eaLnBrk="1" hangingPunct="1"/>
            <a:endParaRPr lang="en-US" sz="3200" dirty="0" smtClean="0"/>
          </a:p>
          <a:p>
            <a:pPr eaLnBrk="1" hangingPunct="1"/>
            <a:endParaRPr lang="en-US" dirty="0" smtClean="0"/>
          </a:p>
          <a:p>
            <a:pPr eaLnBrk="1" hangingPunct="1"/>
            <a:endParaRPr lang="en-US" dirty="0" smtClean="0"/>
          </a:p>
        </p:txBody>
      </p:sp>
      <p:graphicFrame>
        <p:nvGraphicFramePr>
          <p:cNvPr id="9222" name="Object 4"/>
          <p:cNvGraphicFramePr>
            <a:graphicFrameLocks noGrp="1" noChangeAspect="1"/>
          </p:cNvGraphicFramePr>
          <p:nvPr>
            <p:ph sz="quarter" idx="2"/>
          </p:nvPr>
        </p:nvGraphicFramePr>
        <p:xfrm>
          <a:off x="1654175" y="3055938"/>
          <a:ext cx="2500313" cy="2114550"/>
        </p:xfrm>
        <a:graphic>
          <a:graphicData uri="http://schemas.openxmlformats.org/presentationml/2006/ole">
            <mc:AlternateContent xmlns:mc="http://schemas.openxmlformats.org/markup-compatibility/2006">
              <mc:Choice xmlns:v="urn:schemas-microsoft-com:vml" Requires="v">
                <p:oleObj spid="_x0000_s1338" name="Bitmap Image" r:id="rId4" imgW="1409897" imgH="809738" progId="Paint.Picture">
                  <p:embed/>
                </p:oleObj>
              </mc:Choice>
              <mc:Fallback>
                <p:oleObj name="Bitmap Image" r:id="rId4" imgW="1409897" imgH="809738" progId="Paint.Picture">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4175" y="3055938"/>
                        <a:ext cx="2500313"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3" name="Object 5"/>
          <p:cNvGraphicFramePr>
            <a:graphicFrameLocks noGrp="1" noChangeAspect="1"/>
          </p:cNvGraphicFramePr>
          <p:nvPr>
            <p:ph sz="quarter" idx="3"/>
          </p:nvPr>
        </p:nvGraphicFramePr>
        <p:xfrm>
          <a:off x="6172200" y="3200400"/>
          <a:ext cx="2105025" cy="1828800"/>
        </p:xfrm>
        <a:graphic>
          <a:graphicData uri="http://schemas.openxmlformats.org/presentationml/2006/ole">
            <mc:AlternateContent xmlns:mc="http://schemas.openxmlformats.org/markup-compatibility/2006">
              <mc:Choice xmlns:v="urn:schemas-microsoft-com:vml" Requires="v">
                <p:oleObj spid="_x0000_s1339" name="Bitmap Image" r:id="rId6" imgW="1171429" imgH="895238" progId="Paint.Picture">
                  <p:embed/>
                </p:oleObj>
              </mc:Choice>
              <mc:Fallback>
                <p:oleObj name="Bitmap Image" r:id="rId6" imgW="1171429" imgH="895238" progId="Paint.Picture">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200400"/>
                        <a:ext cx="21050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676294" name="Picture 6" descr="HH01519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3505200"/>
            <a:ext cx="9620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3224213" y="28575"/>
            <a:ext cx="4876800" cy="990600"/>
          </a:xfrm>
        </p:spPr>
        <p:txBody>
          <a:bodyPr/>
          <a:lstStyle/>
          <a:p>
            <a:r>
              <a:rPr lang="en-US" dirty="0" smtClean="0"/>
              <a:t>What is an “Export”?</a:t>
            </a:r>
            <a:endParaRPr lang="en-US" dirty="0"/>
          </a:p>
        </p:txBody>
      </p:sp>
    </p:spTree>
    <p:extLst>
      <p:ext uri="{BB962C8B-B14F-4D97-AF65-F5344CB8AC3E}">
        <p14:creationId xmlns:p14="http://schemas.microsoft.com/office/powerpoint/2010/main" val="15782436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path" presetSubtype="0" accel="50000" decel="50000" fill="hold" nodeType="clickEffect">
                                  <p:stCondLst>
                                    <p:cond delay="0"/>
                                  </p:stCondLst>
                                  <p:childTnLst>
                                    <p:animMotion origin="layout" path="M -8.33333E-7 -1.11111E-6 L 0.68073 0.05556 " pathEditMode="relative" rAng="0" ptsTypes="AA">
                                      <p:cBhvr>
                                        <p:cTn id="6" dur="2000" fill="hold"/>
                                        <p:tgtEl>
                                          <p:spTgt spid="1676294"/>
                                        </p:tgtEl>
                                        <p:attrNameLst>
                                          <p:attrName>ppt_x</p:attrName>
                                          <p:attrName>ppt_y</p:attrName>
                                        </p:attrNameLst>
                                      </p:cBhvr>
                                      <p:rCtr x="34000" y="2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0"/>
              </a:spcBef>
              <a:spcAft>
                <a:spcPct val="0"/>
              </a:spcAft>
              <a:defRPr sz="1400">
                <a:solidFill>
                  <a:schemeClr val="tx1"/>
                </a:solidFill>
                <a:latin typeface="Times New Roman" pitchFamily="18" charset="0"/>
              </a:defRPr>
            </a:lvl6pPr>
            <a:lvl7pPr marL="2971800" indent="-228600" algn="ctr" eaLnBrk="0" fontAlgn="base" hangingPunct="0">
              <a:spcBef>
                <a:spcPct val="0"/>
              </a:spcBef>
              <a:spcAft>
                <a:spcPct val="0"/>
              </a:spcAft>
              <a:defRPr sz="1400">
                <a:solidFill>
                  <a:schemeClr val="tx1"/>
                </a:solidFill>
                <a:latin typeface="Times New Roman" pitchFamily="18" charset="0"/>
              </a:defRPr>
            </a:lvl7pPr>
            <a:lvl8pPr marL="3429000" indent="-228600" algn="ctr" eaLnBrk="0" fontAlgn="base" hangingPunct="0">
              <a:spcBef>
                <a:spcPct val="0"/>
              </a:spcBef>
              <a:spcAft>
                <a:spcPct val="0"/>
              </a:spcAft>
              <a:defRPr sz="1400">
                <a:solidFill>
                  <a:schemeClr val="tx1"/>
                </a:solidFill>
                <a:latin typeface="Times New Roman" pitchFamily="18" charset="0"/>
              </a:defRPr>
            </a:lvl8pPr>
            <a:lvl9pPr marL="3886200" indent="-228600" algn="ctr" eaLnBrk="0" fontAlgn="base" hangingPunct="0">
              <a:spcBef>
                <a:spcPct val="0"/>
              </a:spcBef>
              <a:spcAft>
                <a:spcPct val="0"/>
              </a:spcAft>
              <a:defRPr sz="1400">
                <a:solidFill>
                  <a:schemeClr val="tx1"/>
                </a:solidFill>
                <a:latin typeface="Times New Roman" pitchFamily="18" charset="0"/>
              </a:defRPr>
            </a:lvl9pPr>
          </a:lstStyle>
          <a:p>
            <a:pPr eaLnBrk="1" hangingPunct="1"/>
            <a:fld id="{E542A856-AD6D-44EF-A33B-B9C564058367}" type="slidenum">
              <a:rPr lang="en-US" sz="1000" smtClean="0"/>
              <a:pPr eaLnBrk="1" hangingPunct="1"/>
              <a:t>11</a:t>
            </a:fld>
            <a:endParaRPr lang="en-US" sz="1000" smtClean="0"/>
          </a:p>
        </p:txBody>
      </p:sp>
      <p:sp>
        <p:nvSpPr>
          <p:cNvPr id="10245" name="Rectangle 3"/>
          <p:cNvSpPr>
            <a:spLocks noGrp="1" noChangeArrowheads="1"/>
          </p:cNvSpPr>
          <p:nvPr>
            <p:ph type="body" sz="half" idx="1"/>
          </p:nvPr>
        </p:nvSpPr>
        <p:spPr>
          <a:xfrm>
            <a:off x="457200" y="1295400"/>
            <a:ext cx="8229600" cy="1295400"/>
          </a:xfrm>
        </p:spPr>
        <p:txBody>
          <a:bodyPr/>
          <a:lstStyle/>
          <a:p>
            <a:pPr algn="just" eaLnBrk="1" hangingPunct="1"/>
            <a:r>
              <a:rPr lang="en-US" dirty="0" smtClean="0"/>
              <a:t>The release of controlled technology </a:t>
            </a:r>
            <a:r>
              <a:rPr lang="en-US" dirty="0" smtClean="0">
                <a:solidFill>
                  <a:srgbClr val="FF0000"/>
                </a:solidFill>
              </a:rPr>
              <a:t>to a foreign person in the US</a:t>
            </a:r>
            <a:r>
              <a:rPr lang="en-US" dirty="0" smtClean="0"/>
              <a:t>.   It is deemed to be an export to the recipient’s home country.</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graphicFrame>
        <p:nvGraphicFramePr>
          <p:cNvPr id="10246" name="Object 4"/>
          <p:cNvGraphicFramePr>
            <a:graphicFrameLocks noGrp="1" noChangeAspect="1"/>
          </p:cNvGraphicFramePr>
          <p:nvPr>
            <p:ph sz="quarter" idx="2"/>
            <p:extLst>
              <p:ext uri="{D42A27DB-BD31-4B8C-83A1-F6EECF244321}">
                <p14:modId xmlns:p14="http://schemas.microsoft.com/office/powerpoint/2010/main" val="16732613"/>
              </p:ext>
            </p:extLst>
          </p:nvPr>
        </p:nvGraphicFramePr>
        <p:xfrm>
          <a:off x="1676400" y="2895600"/>
          <a:ext cx="2514600" cy="2622109"/>
        </p:xfrm>
        <a:graphic>
          <a:graphicData uri="http://schemas.openxmlformats.org/presentationml/2006/ole">
            <mc:AlternateContent xmlns:mc="http://schemas.openxmlformats.org/markup-compatibility/2006">
              <mc:Choice xmlns:v="urn:schemas-microsoft-com:vml" Requires="v">
                <p:oleObj spid="_x0000_s2360" name="Bitmap Image" r:id="rId4" imgW="1409897" imgH="809738" progId="Paint.Picture">
                  <p:embed/>
                </p:oleObj>
              </mc:Choice>
              <mc:Fallback>
                <p:oleObj name="Bitmap Image" r:id="rId4" imgW="1409897" imgH="809738" progId="Paint.Picture">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895600"/>
                        <a:ext cx="2514600" cy="2622109"/>
                      </a:xfrm>
                      <a:prstGeom prst="rect">
                        <a:avLst/>
                      </a:prstGeom>
                      <a:noFill/>
                      <a:ln>
                        <a:noFill/>
                      </a:ln>
                      <a:effectLst/>
                      <a:extLst/>
                    </p:spPr>
                  </p:pic>
                </p:oleObj>
              </mc:Fallback>
            </mc:AlternateContent>
          </a:graphicData>
        </a:graphic>
      </p:graphicFrame>
      <p:graphicFrame>
        <p:nvGraphicFramePr>
          <p:cNvPr id="10247" name="Object 5"/>
          <p:cNvGraphicFramePr>
            <a:graphicFrameLocks noGrp="1" noChangeAspect="1"/>
          </p:cNvGraphicFramePr>
          <p:nvPr>
            <p:ph sz="quarter" idx="3"/>
          </p:nvPr>
        </p:nvGraphicFramePr>
        <p:xfrm>
          <a:off x="5943600" y="3048000"/>
          <a:ext cx="2819400" cy="2514600"/>
        </p:xfrm>
        <a:graphic>
          <a:graphicData uri="http://schemas.openxmlformats.org/presentationml/2006/ole">
            <mc:AlternateContent xmlns:mc="http://schemas.openxmlformats.org/markup-compatibility/2006">
              <mc:Choice xmlns:v="urn:schemas-microsoft-com:vml" Requires="v">
                <p:oleObj spid="_x0000_s2361" name="Bitmap Image" r:id="rId6" imgW="1171429" imgH="895238" progId="Paint.Picture">
                  <p:embed/>
                </p:oleObj>
              </mc:Choice>
              <mc:Fallback>
                <p:oleObj name="Bitmap Image" r:id="rId6" imgW="1171429" imgH="895238" progId="Paint.Picture">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3048000"/>
                        <a:ext cx="2819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78343" name="WordArt 7"/>
          <p:cNvSpPr>
            <a:spLocks noChangeArrowheads="1" noChangeShapeType="1" noTextEdit="1"/>
          </p:cNvSpPr>
          <p:nvPr/>
        </p:nvSpPr>
        <p:spPr bwMode="auto">
          <a:xfrm>
            <a:off x="1295400" y="3276600"/>
            <a:ext cx="1219200" cy="228600"/>
          </a:xfrm>
          <a:prstGeom prst="rect">
            <a:avLst/>
          </a:prstGeom>
        </p:spPr>
        <p:txBody>
          <a:bodyPr wrap="none" fromWordArt="1">
            <a:prstTxWarp prst="textPlain">
              <a:avLst>
                <a:gd name="adj" fmla="val 50000"/>
              </a:avLst>
            </a:prstTxWarp>
          </a:bodyPr>
          <a:lstStyle/>
          <a:p>
            <a:r>
              <a:rPr lang="en-US" sz="2000" kern="10">
                <a:ln w="9525">
                  <a:solidFill>
                    <a:schemeClr val="tx1"/>
                  </a:solidFill>
                  <a:round/>
                  <a:headEnd/>
                  <a:tailEnd/>
                </a:ln>
                <a:solidFill>
                  <a:schemeClr val="bg1"/>
                </a:solidFill>
                <a:latin typeface="Verdana"/>
                <a:ea typeface="Verdana"/>
                <a:cs typeface="Verdana"/>
              </a:rPr>
              <a:t>Technology or source code</a:t>
            </a:r>
          </a:p>
        </p:txBody>
      </p:sp>
      <p:sp>
        <p:nvSpPr>
          <p:cNvPr id="10" name="Title 1"/>
          <p:cNvSpPr txBox="1">
            <a:spLocks/>
          </p:cNvSpPr>
          <p:nvPr/>
        </p:nvSpPr>
        <p:spPr bwMode="auto">
          <a:xfrm>
            <a:off x="3224213" y="28575"/>
            <a:ext cx="487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800" b="1" kern="1200">
                <a:solidFill>
                  <a:schemeClr val="bg1"/>
                </a:solidFill>
                <a:latin typeface="+mj-lt"/>
                <a:ea typeface="+mj-ea"/>
                <a:cs typeface="Arial" pitchFamily="34" charset="0"/>
              </a:defRPr>
            </a:lvl1pPr>
            <a:lvl2pPr algn="r" rtl="0" eaLnBrk="0" fontAlgn="base" hangingPunct="0">
              <a:spcBef>
                <a:spcPct val="0"/>
              </a:spcBef>
              <a:spcAft>
                <a:spcPct val="0"/>
              </a:spcAft>
              <a:defRPr sz="2800" b="1">
                <a:solidFill>
                  <a:schemeClr val="bg1"/>
                </a:solidFill>
                <a:latin typeface="Calibri" pitchFamily="34" charset="0"/>
                <a:cs typeface="Arial" charset="0"/>
              </a:defRPr>
            </a:lvl2pPr>
            <a:lvl3pPr algn="r" rtl="0" eaLnBrk="0" fontAlgn="base" hangingPunct="0">
              <a:spcBef>
                <a:spcPct val="0"/>
              </a:spcBef>
              <a:spcAft>
                <a:spcPct val="0"/>
              </a:spcAft>
              <a:defRPr sz="2800" b="1">
                <a:solidFill>
                  <a:schemeClr val="bg1"/>
                </a:solidFill>
                <a:latin typeface="Calibri" pitchFamily="34" charset="0"/>
                <a:cs typeface="Arial" charset="0"/>
              </a:defRPr>
            </a:lvl3pPr>
            <a:lvl4pPr algn="r" rtl="0" eaLnBrk="0" fontAlgn="base" hangingPunct="0">
              <a:spcBef>
                <a:spcPct val="0"/>
              </a:spcBef>
              <a:spcAft>
                <a:spcPct val="0"/>
              </a:spcAft>
              <a:defRPr sz="2800" b="1">
                <a:solidFill>
                  <a:schemeClr val="bg1"/>
                </a:solidFill>
                <a:latin typeface="Calibri" pitchFamily="34" charset="0"/>
                <a:cs typeface="Arial" charset="0"/>
              </a:defRPr>
            </a:lvl4pPr>
            <a:lvl5pPr algn="r" rtl="0" eaLnBrk="0" fontAlgn="base" hangingPunct="0">
              <a:spcBef>
                <a:spcPct val="0"/>
              </a:spcBef>
              <a:spcAft>
                <a:spcPct val="0"/>
              </a:spcAft>
              <a:defRPr sz="2800" b="1">
                <a:solidFill>
                  <a:schemeClr val="bg1"/>
                </a:solidFill>
                <a:latin typeface="Calibri" pitchFamily="34" charset="0"/>
                <a:cs typeface="Arial" charset="0"/>
              </a:defRPr>
            </a:lvl5pPr>
            <a:lvl6pPr marL="457200" algn="r" rtl="0" fontAlgn="base">
              <a:spcBef>
                <a:spcPct val="0"/>
              </a:spcBef>
              <a:spcAft>
                <a:spcPct val="0"/>
              </a:spcAft>
              <a:defRPr sz="2800" b="1">
                <a:solidFill>
                  <a:schemeClr val="bg1"/>
                </a:solidFill>
                <a:latin typeface="Calibri" pitchFamily="34" charset="0"/>
                <a:cs typeface="Arial" charset="0"/>
              </a:defRPr>
            </a:lvl6pPr>
            <a:lvl7pPr marL="914400" algn="r" rtl="0" fontAlgn="base">
              <a:spcBef>
                <a:spcPct val="0"/>
              </a:spcBef>
              <a:spcAft>
                <a:spcPct val="0"/>
              </a:spcAft>
              <a:defRPr sz="2800" b="1">
                <a:solidFill>
                  <a:schemeClr val="bg1"/>
                </a:solidFill>
                <a:latin typeface="Calibri" pitchFamily="34" charset="0"/>
                <a:cs typeface="Arial" charset="0"/>
              </a:defRPr>
            </a:lvl7pPr>
            <a:lvl8pPr marL="1371600" algn="r" rtl="0" fontAlgn="base">
              <a:spcBef>
                <a:spcPct val="0"/>
              </a:spcBef>
              <a:spcAft>
                <a:spcPct val="0"/>
              </a:spcAft>
              <a:defRPr sz="2800" b="1">
                <a:solidFill>
                  <a:schemeClr val="bg1"/>
                </a:solidFill>
                <a:latin typeface="Calibri" pitchFamily="34" charset="0"/>
                <a:cs typeface="Arial" charset="0"/>
              </a:defRPr>
            </a:lvl8pPr>
            <a:lvl9pPr marL="1828800" algn="r" rtl="0" fontAlgn="base">
              <a:spcBef>
                <a:spcPct val="0"/>
              </a:spcBef>
              <a:spcAft>
                <a:spcPct val="0"/>
              </a:spcAft>
              <a:defRPr sz="2800" b="1">
                <a:solidFill>
                  <a:schemeClr val="bg1"/>
                </a:solidFill>
                <a:latin typeface="Calibri" pitchFamily="34" charset="0"/>
                <a:cs typeface="Arial" charset="0"/>
              </a:defRPr>
            </a:lvl9pPr>
          </a:lstStyle>
          <a:p>
            <a:r>
              <a:rPr lang="en-US" dirty="0" smtClean="0"/>
              <a:t>What is a “Deemed Export”?</a:t>
            </a:r>
            <a:endParaRPr lang="en-US" dirty="0"/>
          </a:p>
        </p:txBody>
      </p:sp>
    </p:spTree>
    <p:extLst>
      <p:ext uri="{BB962C8B-B14F-4D97-AF65-F5344CB8AC3E}">
        <p14:creationId xmlns:p14="http://schemas.microsoft.com/office/powerpoint/2010/main" val="2849683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path" presetSubtype="0" accel="50000" decel="50000" fill="hold" grpId="0" nodeType="afterEffect">
                                  <p:stCondLst>
                                    <p:cond delay="0"/>
                                  </p:stCondLst>
                                  <p:childTnLst>
                                    <p:animMotion origin="layout" path="M 2.5E-6 -4.44444E-6 L 0.09948 0.12778 " pathEditMode="relative" rAng="0" ptsTypes="AA">
                                      <p:cBhvr>
                                        <p:cTn id="6" dur="2000" fill="hold"/>
                                        <p:tgtEl>
                                          <p:spTgt spid="1678343"/>
                                        </p:tgtEl>
                                        <p:attrNameLst>
                                          <p:attrName>ppt_x</p:attrName>
                                          <p:attrName>ppt_y</p:attrName>
                                        </p:attrNameLst>
                                      </p:cBhvr>
                                      <p:rCtr x="5000" y="6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83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Form Does Controlled Technology Take?</a:t>
            </a:r>
            <a:endParaRPr lang="en-US" dirty="0"/>
          </a:p>
        </p:txBody>
      </p:sp>
      <p:sp>
        <p:nvSpPr>
          <p:cNvPr id="3" name="Content Placeholder 2"/>
          <p:cNvSpPr>
            <a:spLocks noGrp="1"/>
          </p:cNvSpPr>
          <p:nvPr>
            <p:ph idx="1"/>
          </p:nvPr>
        </p:nvSpPr>
        <p:spPr/>
        <p:txBody>
          <a:bodyPr/>
          <a:lstStyle/>
          <a:p>
            <a:r>
              <a:rPr lang="en-US" dirty="0" smtClean="0"/>
              <a:t>Tangible items</a:t>
            </a:r>
          </a:p>
          <a:p>
            <a:pPr lvl="1"/>
            <a:r>
              <a:rPr lang="en-US" dirty="0"/>
              <a:t>H</a:t>
            </a:r>
            <a:r>
              <a:rPr lang="en-US" dirty="0" smtClean="0"/>
              <a:t>ardware, satellite instruments, test equipment, hard copy engineering documents, CDs,       DVDs, etc.</a:t>
            </a:r>
          </a:p>
          <a:p>
            <a:endParaRPr lang="en-US" dirty="0" smtClean="0"/>
          </a:p>
          <a:p>
            <a:r>
              <a:rPr lang="en-US" dirty="0" smtClean="0"/>
              <a:t>Soft items</a:t>
            </a:r>
          </a:p>
          <a:p>
            <a:pPr lvl="1"/>
            <a:r>
              <a:rPr lang="en-US" dirty="0"/>
              <a:t>S</a:t>
            </a:r>
            <a:r>
              <a:rPr lang="en-US" dirty="0" smtClean="0"/>
              <a:t>oftware, electronic files, etc.</a:t>
            </a:r>
          </a:p>
          <a:p>
            <a:endParaRPr lang="en-US" dirty="0" smtClean="0"/>
          </a:p>
          <a:p>
            <a:r>
              <a:rPr lang="en-US" dirty="0" smtClean="0"/>
              <a:t>Services</a:t>
            </a:r>
          </a:p>
          <a:p>
            <a:pPr lvl="1"/>
            <a:r>
              <a:rPr lang="en-US" dirty="0" smtClean="0"/>
              <a:t>Discussions &amp; meetings </a:t>
            </a:r>
            <a:r>
              <a:rPr lang="en-US" dirty="0"/>
              <a:t>(formal &amp; </a:t>
            </a:r>
            <a:r>
              <a:rPr lang="en-US" dirty="0" smtClean="0"/>
              <a:t>informal) with foreign nationals via phone, email</a:t>
            </a:r>
            <a:r>
              <a:rPr lang="en-US" dirty="0"/>
              <a:t>, in-person, </a:t>
            </a:r>
            <a:r>
              <a:rPr lang="en-US" dirty="0" smtClean="0"/>
              <a:t>etc.</a:t>
            </a:r>
          </a:p>
          <a:p>
            <a:pPr lvl="1"/>
            <a:r>
              <a:rPr lang="en-US" dirty="0" smtClean="0"/>
              <a:t>Training activities</a:t>
            </a:r>
          </a:p>
          <a:p>
            <a:endParaRPr lang="en-US" dirty="0"/>
          </a:p>
        </p:txBody>
      </p:sp>
      <p:sp>
        <p:nvSpPr>
          <p:cNvPr id="5" name="Slide Number Placeholder 4"/>
          <p:cNvSpPr>
            <a:spLocks noGrp="1"/>
          </p:cNvSpPr>
          <p:nvPr>
            <p:ph type="sldNum" sz="quarter" idx="12"/>
          </p:nvPr>
        </p:nvSpPr>
        <p:spPr/>
        <p:txBody>
          <a:bodyPr/>
          <a:lstStyle/>
          <a:p>
            <a:pPr>
              <a:defRPr/>
            </a:pPr>
            <a:fld id="{07F96488-EE5A-44C8-ADC4-E52558608C46}" type="slidenum">
              <a:rPr lang="en-US" smtClean="0"/>
              <a:pPr>
                <a:defRPr/>
              </a:pPr>
              <a:t>12</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3943" y="2471738"/>
            <a:ext cx="1357657" cy="1338262"/>
          </a:xfrm>
          <a:prstGeom prst="rect">
            <a:avLst/>
          </a:prstGeom>
        </p:spPr>
      </p:pic>
    </p:spTree>
    <p:extLst>
      <p:ext uri="{BB962C8B-B14F-4D97-AF65-F5344CB8AC3E}">
        <p14:creationId xmlns:p14="http://schemas.microsoft.com/office/powerpoint/2010/main" val="342682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ITAR/EAR Markings on Documents</a:t>
            </a:r>
          </a:p>
        </p:txBody>
      </p:sp>
      <p:sp>
        <p:nvSpPr>
          <p:cNvPr id="3" name="Content Placeholder 2"/>
          <p:cNvSpPr>
            <a:spLocks noGrp="1"/>
          </p:cNvSpPr>
          <p:nvPr>
            <p:ph idx="1"/>
          </p:nvPr>
        </p:nvSpPr>
        <p:spPr/>
        <p:txBody>
          <a:bodyPr/>
          <a:lstStyle/>
          <a:p>
            <a:r>
              <a:rPr lang="en-US" sz="1800" i="1" dirty="0"/>
              <a:t>“ITAR CONTROLLED DOCUMENT – DO NOT EXPORT – This document contains technical data as defined in ITAR Part 120.10 and thus is controlled by the U.S. Department of State”</a:t>
            </a:r>
          </a:p>
          <a:p>
            <a:endParaRPr lang="en-US" sz="1800" i="1" dirty="0"/>
          </a:p>
          <a:p>
            <a:r>
              <a:rPr lang="en-US" sz="1800" i="1" dirty="0"/>
              <a:t>“COMMERCE DESTINATION CONTROL STATEMENT - The export of these commodities, technology or software are subject to the U.S. Export Laws and Regulations in accordance with the Export Administration Regulations. Diversion contrary to U.S. law is prohibited.”</a:t>
            </a:r>
          </a:p>
          <a:p>
            <a:pPr marL="0" indent="0">
              <a:buNone/>
            </a:pPr>
            <a:endParaRPr lang="en-US" sz="1800" dirty="0"/>
          </a:p>
          <a:p>
            <a:r>
              <a:rPr lang="en-US" sz="1800" dirty="0"/>
              <a:t>Usually appears on title page </a:t>
            </a:r>
            <a:r>
              <a:rPr lang="en-US" sz="1800" dirty="0" smtClean="0"/>
              <a:t>but </a:t>
            </a:r>
            <a:r>
              <a:rPr lang="en-US" sz="1800" dirty="0"/>
              <a:t>may be on internal pages too</a:t>
            </a:r>
          </a:p>
          <a:p>
            <a:endParaRPr lang="en-US" sz="1800" dirty="0"/>
          </a:p>
          <a:p>
            <a:r>
              <a:rPr lang="en-US" sz="1800" dirty="0"/>
              <a:t>If ITAR/EAR markings appear just on the document title page, assume the entire document is controlled and do not share </a:t>
            </a:r>
            <a:r>
              <a:rPr lang="en-US" sz="1800" dirty="0" smtClean="0"/>
              <a:t>all or part of it with non-licensed foreign </a:t>
            </a:r>
            <a:r>
              <a:rPr lang="en-US" sz="1800" dirty="0"/>
              <a:t>nationals</a:t>
            </a:r>
          </a:p>
        </p:txBody>
      </p:sp>
      <p:sp>
        <p:nvSpPr>
          <p:cNvPr id="5" name="Slide Number Placeholder 4"/>
          <p:cNvSpPr>
            <a:spLocks noGrp="1"/>
          </p:cNvSpPr>
          <p:nvPr>
            <p:ph type="sldNum" sz="quarter" idx="12"/>
          </p:nvPr>
        </p:nvSpPr>
        <p:spPr/>
        <p:txBody>
          <a:bodyPr/>
          <a:lstStyle/>
          <a:p>
            <a:pPr>
              <a:defRPr/>
            </a:pPr>
            <a:fld id="{07F96488-EE5A-44C8-ADC4-E52558608C46}" type="slidenum">
              <a:rPr lang="en-US" smtClean="0"/>
              <a:pPr>
                <a:defRPr/>
              </a:pPr>
              <a:t>13</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5600962"/>
            <a:ext cx="1180838" cy="1180838"/>
          </a:xfrm>
          <a:prstGeom prst="rect">
            <a:avLst/>
          </a:prstGeom>
        </p:spPr>
      </p:pic>
    </p:spTree>
    <p:extLst>
      <p:ext uri="{BB962C8B-B14F-4D97-AF65-F5344CB8AC3E}">
        <p14:creationId xmlns:p14="http://schemas.microsoft.com/office/powerpoint/2010/main" val="2842301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Ways to Improperly </a:t>
            </a:r>
            <a:r>
              <a:rPr lang="en-US" dirty="0" smtClean="0"/>
              <a:t>Export </a:t>
            </a:r>
            <a:r>
              <a:rPr lang="en-US" dirty="0"/>
              <a:t>Controlled Technology</a:t>
            </a:r>
          </a:p>
        </p:txBody>
      </p:sp>
      <p:sp>
        <p:nvSpPr>
          <p:cNvPr id="3" name="Content Placeholder 2"/>
          <p:cNvSpPr>
            <a:spLocks noGrp="1"/>
          </p:cNvSpPr>
          <p:nvPr>
            <p:ph idx="1"/>
          </p:nvPr>
        </p:nvSpPr>
        <p:spPr>
          <a:xfrm>
            <a:off x="457200" y="1143000"/>
            <a:ext cx="8229600" cy="5029200"/>
          </a:xfrm>
        </p:spPr>
        <p:txBody>
          <a:bodyPr/>
          <a:lstStyle/>
          <a:p>
            <a:r>
              <a:rPr lang="en-US" sz="2400" dirty="0" smtClean="0"/>
              <a:t>International cooperative </a:t>
            </a:r>
            <a:r>
              <a:rPr lang="en-US" sz="2400" dirty="0"/>
              <a:t>research, development, &amp; manufacturing </a:t>
            </a:r>
            <a:r>
              <a:rPr lang="en-US" sz="2400" dirty="0" smtClean="0"/>
              <a:t>projects (even domestic ones)</a:t>
            </a:r>
            <a:endParaRPr lang="en-US" sz="2400" dirty="0"/>
          </a:p>
          <a:p>
            <a:endParaRPr lang="en-US" sz="2400" dirty="0"/>
          </a:p>
          <a:p>
            <a:r>
              <a:rPr lang="en-US" sz="2400" dirty="0"/>
              <a:t>Foreign students or professors conducting research in U.S. with </a:t>
            </a:r>
            <a:r>
              <a:rPr lang="en-US" sz="2400" dirty="0" smtClean="0"/>
              <a:t>NOAA scientists and engineers</a:t>
            </a:r>
          </a:p>
          <a:p>
            <a:endParaRPr lang="en-US" sz="2400" dirty="0" smtClean="0"/>
          </a:p>
          <a:p>
            <a:r>
              <a:rPr lang="en-US" sz="2400" dirty="0"/>
              <a:t>Technical conferences or meetings open to the public </a:t>
            </a:r>
            <a:r>
              <a:rPr lang="en-US" sz="2000" dirty="0"/>
              <a:t>(where </a:t>
            </a:r>
            <a:r>
              <a:rPr lang="en-US" sz="2000" dirty="0" smtClean="0"/>
              <a:t>access</a:t>
            </a:r>
            <a:r>
              <a:rPr lang="en-US" sz="2000" dirty="0" smtClean="0"/>
              <a:t> </a:t>
            </a:r>
            <a:r>
              <a:rPr lang="en-US" sz="2000" dirty="0"/>
              <a:t>is not </a:t>
            </a:r>
            <a:r>
              <a:rPr lang="en-US" sz="2000" dirty="0" smtClean="0"/>
              <a:t>controlled or </a:t>
            </a:r>
            <a:r>
              <a:rPr lang="en-US" sz="2000" dirty="0"/>
              <a:t>monitored</a:t>
            </a:r>
            <a:r>
              <a:rPr lang="en-US" sz="2000" dirty="0" smtClean="0"/>
              <a:t>)</a:t>
            </a:r>
            <a:endParaRPr lang="en-US" sz="2000" dirty="0"/>
          </a:p>
          <a:p>
            <a:endParaRPr lang="en-US" sz="2400" dirty="0"/>
          </a:p>
          <a:p>
            <a:r>
              <a:rPr lang="en-US" sz="2400" dirty="0"/>
              <a:t>Hosting a </a:t>
            </a:r>
            <a:r>
              <a:rPr lang="en-US" sz="2400" dirty="0" smtClean="0"/>
              <a:t>foreign national guest at </a:t>
            </a:r>
            <a:r>
              <a:rPr lang="en-US" sz="2400" dirty="0"/>
              <a:t>a NOAA </a:t>
            </a:r>
            <a:r>
              <a:rPr lang="en-US" sz="2400" dirty="0" smtClean="0"/>
              <a:t>facility</a:t>
            </a:r>
          </a:p>
          <a:p>
            <a:pPr lvl="1"/>
            <a:r>
              <a:rPr lang="en-US" sz="1800" dirty="0" smtClean="0"/>
              <a:t>NESDIS hosts about 100 FN </a:t>
            </a:r>
            <a:r>
              <a:rPr lang="en-US" sz="1800" dirty="0" smtClean="0"/>
              <a:t>contractors</a:t>
            </a:r>
            <a:r>
              <a:rPr lang="en-US" sz="1800" dirty="0" smtClean="0"/>
              <a:t> </a:t>
            </a:r>
            <a:r>
              <a:rPr lang="en-US" sz="1800" dirty="0" smtClean="0"/>
              <a:t>each year, mostly in STAR &amp; NGDC</a:t>
            </a:r>
          </a:p>
          <a:p>
            <a:endParaRPr lang="en-US" sz="2400" dirty="0" smtClean="0"/>
          </a:p>
          <a:p>
            <a:r>
              <a:rPr lang="en-US" sz="2400" dirty="0"/>
              <a:t>Tours of NOAA </a:t>
            </a:r>
            <a:r>
              <a:rPr lang="en-US" sz="2400" dirty="0" smtClean="0"/>
              <a:t>facilities</a:t>
            </a:r>
          </a:p>
          <a:p>
            <a:endParaRPr lang="en-US" sz="2400" dirty="0" smtClean="0"/>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pPr>
              <a:defRPr/>
            </a:pPr>
            <a:fld id="{07F96488-EE5A-44C8-ADC4-E52558608C46}" type="slidenum">
              <a:rPr lang="en-US" smtClean="0"/>
              <a:pPr>
                <a:defRPr/>
              </a:pPr>
              <a:t>14</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899" y="5715000"/>
            <a:ext cx="1104901" cy="1033463"/>
          </a:xfrm>
          <a:prstGeom prst="rect">
            <a:avLst/>
          </a:prstGeom>
        </p:spPr>
      </p:pic>
    </p:spTree>
    <p:extLst>
      <p:ext uri="{BB962C8B-B14F-4D97-AF65-F5344CB8AC3E}">
        <p14:creationId xmlns:p14="http://schemas.microsoft.com/office/powerpoint/2010/main" val="2451474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Foreign Person?</a:t>
            </a:r>
            <a:endParaRPr lang="en-US" dirty="0"/>
          </a:p>
        </p:txBody>
      </p:sp>
      <p:sp>
        <p:nvSpPr>
          <p:cNvPr id="3" name="Content Placeholder 2"/>
          <p:cNvSpPr>
            <a:spLocks noGrp="1"/>
          </p:cNvSpPr>
          <p:nvPr>
            <p:ph idx="1"/>
          </p:nvPr>
        </p:nvSpPr>
        <p:spPr>
          <a:xfrm>
            <a:off x="457200" y="1447800"/>
            <a:ext cx="8229600" cy="5029200"/>
          </a:xfrm>
        </p:spPr>
        <p:txBody>
          <a:bodyPr/>
          <a:lstStyle/>
          <a:p>
            <a:r>
              <a:rPr lang="en-US" dirty="0" smtClean="0"/>
              <a:t>Person with non-U.S. citizenship, including dual nationals of U.S.</a:t>
            </a:r>
          </a:p>
          <a:p>
            <a:endParaRPr lang="en-US" dirty="0" smtClean="0"/>
          </a:p>
          <a:p>
            <a:r>
              <a:rPr lang="en-US" dirty="0" smtClean="0"/>
              <a:t>Not a Permanent </a:t>
            </a:r>
            <a:r>
              <a:rPr lang="en-US" dirty="0"/>
              <a:t>Resident </a:t>
            </a:r>
            <a:r>
              <a:rPr lang="en-US" dirty="0" smtClean="0"/>
              <a:t>Alien in the U.S. </a:t>
            </a:r>
          </a:p>
          <a:p>
            <a:pPr lvl="1"/>
            <a:r>
              <a:rPr lang="en-US" dirty="0" smtClean="0"/>
              <a:t>i.e</a:t>
            </a:r>
            <a:r>
              <a:rPr lang="en-US" dirty="0"/>
              <a:t>., </a:t>
            </a:r>
            <a:r>
              <a:rPr lang="en-US" dirty="0" smtClean="0"/>
              <a:t>Not “Green </a:t>
            </a:r>
            <a:r>
              <a:rPr lang="en-US" dirty="0"/>
              <a:t>Card” </a:t>
            </a:r>
            <a:r>
              <a:rPr lang="en-US" dirty="0" smtClean="0"/>
              <a:t>holders</a:t>
            </a:r>
          </a:p>
          <a:p>
            <a:pPr lvl="1"/>
            <a:endParaRPr lang="en-US" dirty="0" smtClean="0"/>
          </a:p>
          <a:p>
            <a:r>
              <a:rPr lang="en-US" dirty="0" smtClean="0"/>
              <a:t>Foreign persons are prohibited from accessing ITAR or EAR materials without a USG-approved license</a:t>
            </a:r>
          </a:p>
          <a:p>
            <a:pPr lvl="1"/>
            <a:endParaRPr lang="en-US" dirty="0"/>
          </a:p>
          <a:p>
            <a:endParaRPr lang="en-US" dirty="0"/>
          </a:p>
        </p:txBody>
      </p:sp>
      <p:sp>
        <p:nvSpPr>
          <p:cNvPr id="5" name="Slide Number Placeholder 4"/>
          <p:cNvSpPr>
            <a:spLocks noGrp="1"/>
          </p:cNvSpPr>
          <p:nvPr>
            <p:ph type="sldNum" sz="quarter" idx="12"/>
          </p:nvPr>
        </p:nvSpPr>
        <p:spPr/>
        <p:txBody>
          <a:bodyPr/>
          <a:lstStyle/>
          <a:p>
            <a:pPr>
              <a:defRPr/>
            </a:pPr>
            <a:fld id="{07F96488-EE5A-44C8-ADC4-E52558608C46}" type="slidenum">
              <a:rPr lang="en-US" smtClean="0"/>
              <a:pPr>
                <a:defRPr/>
              </a:pPr>
              <a:t>15</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9475" y="5410200"/>
            <a:ext cx="1304925" cy="1304925"/>
          </a:xfrm>
          <a:prstGeom prst="rect">
            <a:avLst/>
          </a:prstGeom>
        </p:spPr>
      </p:pic>
    </p:spTree>
    <p:extLst>
      <p:ext uri="{BB962C8B-B14F-4D97-AF65-F5344CB8AC3E}">
        <p14:creationId xmlns:p14="http://schemas.microsoft.com/office/powerpoint/2010/main" val="2296704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Traffic in Arms Regulations</a:t>
            </a:r>
            <a:endParaRPr lang="en-US" dirty="0"/>
          </a:p>
        </p:txBody>
      </p:sp>
      <p:sp>
        <p:nvSpPr>
          <p:cNvPr id="3" name="Content Placeholder 2"/>
          <p:cNvSpPr>
            <a:spLocks noGrp="1"/>
          </p:cNvSpPr>
          <p:nvPr>
            <p:ph idx="1"/>
          </p:nvPr>
        </p:nvSpPr>
        <p:spPr/>
        <p:txBody>
          <a:bodyPr/>
          <a:lstStyle/>
          <a:p>
            <a:r>
              <a:rPr lang="en-US" sz="3600" dirty="0" smtClean="0"/>
              <a:t>What is controlled by ITAR?</a:t>
            </a:r>
          </a:p>
          <a:p>
            <a:endParaRPr lang="en-US" sz="3600" dirty="0" smtClean="0"/>
          </a:p>
          <a:p>
            <a:pPr lvl="1"/>
            <a:r>
              <a:rPr lang="en-US" sz="2800" dirty="0" smtClean="0"/>
              <a:t>All items on the U.S. Munitions List (USML)</a:t>
            </a:r>
          </a:p>
        </p:txBody>
      </p:sp>
      <p:sp>
        <p:nvSpPr>
          <p:cNvPr id="5" name="Slide Number Placeholder 4"/>
          <p:cNvSpPr>
            <a:spLocks noGrp="1"/>
          </p:cNvSpPr>
          <p:nvPr>
            <p:ph type="sldNum" sz="quarter" idx="12"/>
          </p:nvPr>
        </p:nvSpPr>
        <p:spPr/>
        <p:txBody>
          <a:bodyPr/>
          <a:lstStyle/>
          <a:p>
            <a:pPr>
              <a:defRPr/>
            </a:pPr>
            <a:fld id="{07F96488-EE5A-44C8-ADC4-E52558608C46}" type="slidenum">
              <a:rPr lang="en-US" smtClean="0"/>
              <a:pPr>
                <a:defRPr/>
              </a:pPr>
              <a:t>16</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4572000"/>
            <a:ext cx="1787155" cy="180289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127956"/>
            <a:ext cx="846876" cy="846876"/>
          </a:xfrm>
          <a:prstGeom prst="rect">
            <a:avLst/>
          </a:prstGeom>
        </p:spPr>
      </p:pic>
    </p:spTree>
    <p:extLst>
      <p:ext uri="{BB962C8B-B14F-4D97-AF65-F5344CB8AC3E}">
        <p14:creationId xmlns:p14="http://schemas.microsoft.com/office/powerpoint/2010/main" val="4240321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28575"/>
            <a:ext cx="4976813" cy="990600"/>
          </a:xfrm>
        </p:spPr>
        <p:txBody>
          <a:bodyPr/>
          <a:lstStyle/>
          <a:p>
            <a:r>
              <a:rPr lang="en-US" dirty="0" smtClean="0"/>
              <a:t>ITAR’s U.S. Munitions List   (USML – 121.1)    (1 of 2)</a:t>
            </a:r>
            <a:endParaRPr lang="en-US" dirty="0"/>
          </a:p>
        </p:txBody>
      </p:sp>
      <p:sp>
        <p:nvSpPr>
          <p:cNvPr id="3" name="Content Placeholder 2"/>
          <p:cNvSpPr>
            <a:spLocks noGrp="1"/>
          </p:cNvSpPr>
          <p:nvPr>
            <p:ph idx="1"/>
          </p:nvPr>
        </p:nvSpPr>
        <p:spPr>
          <a:xfrm>
            <a:off x="457200" y="1371600"/>
            <a:ext cx="8229600" cy="5029200"/>
          </a:xfrm>
        </p:spPr>
        <p:txBody>
          <a:bodyPr/>
          <a:lstStyle/>
          <a:p>
            <a:r>
              <a:rPr lang="en-US" sz="1800" dirty="0"/>
              <a:t>Category I: Firearms, Close Assault Weapons and Combat Shotguns</a:t>
            </a:r>
          </a:p>
          <a:p>
            <a:r>
              <a:rPr lang="en-US" sz="1800" dirty="0"/>
              <a:t>Category II: Guns and Armament</a:t>
            </a:r>
          </a:p>
          <a:p>
            <a:r>
              <a:rPr lang="en-US" sz="1800" dirty="0"/>
              <a:t>Category III: Ammunition/Ordnance</a:t>
            </a:r>
          </a:p>
          <a:p>
            <a:r>
              <a:rPr lang="en-US" sz="1800" dirty="0"/>
              <a:t>Category IV: Launch Vehicles, Guided Missiles, Ballistic Missiles, Rockets, Torpedoes, Bombs and Mines</a:t>
            </a:r>
          </a:p>
          <a:p>
            <a:r>
              <a:rPr lang="en-US" sz="1800" dirty="0"/>
              <a:t>Category V: Explosives and Energetic Materials, Propellants, Incendiary Agents and Their Constituents</a:t>
            </a:r>
          </a:p>
          <a:p>
            <a:r>
              <a:rPr lang="en-US" sz="1800" dirty="0"/>
              <a:t>Category VI: Vessels of war and Special Navel Equipment</a:t>
            </a:r>
          </a:p>
          <a:p>
            <a:r>
              <a:rPr lang="en-US" sz="1800" dirty="0"/>
              <a:t>Category VII: Tanks and Military Vehicles</a:t>
            </a:r>
          </a:p>
          <a:p>
            <a:r>
              <a:rPr lang="en-US" sz="1800" dirty="0"/>
              <a:t>Category VIII: </a:t>
            </a:r>
            <a:r>
              <a:rPr lang="en-US" sz="1800" dirty="0" smtClean="0"/>
              <a:t>Military Aircraft </a:t>
            </a:r>
            <a:r>
              <a:rPr lang="en-US" sz="1800" dirty="0"/>
              <a:t>and Associated Equipment</a:t>
            </a:r>
          </a:p>
          <a:p>
            <a:r>
              <a:rPr lang="en-US" sz="1800" dirty="0"/>
              <a:t>Category IX: Military Training equipment and Training</a:t>
            </a:r>
          </a:p>
          <a:p>
            <a:r>
              <a:rPr lang="en-US" sz="1800" dirty="0"/>
              <a:t>Category X: Protective Personnel Equipment and Shelters</a:t>
            </a:r>
          </a:p>
          <a:p>
            <a:r>
              <a:rPr lang="en-US" sz="1800" dirty="0"/>
              <a:t>Category XI: Military Electronics</a:t>
            </a:r>
          </a:p>
          <a:p>
            <a:r>
              <a:rPr lang="en-US" sz="1800" dirty="0"/>
              <a:t>Category XII: Fire Control, Range Finder, Optical and Guidance and Control Equipment </a:t>
            </a:r>
          </a:p>
          <a:p>
            <a:endParaRPr lang="en-US" dirty="0"/>
          </a:p>
        </p:txBody>
      </p:sp>
      <p:sp>
        <p:nvSpPr>
          <p:cNvPr id="5" name="Slide Number Placeholder 4"/>
          <p:cNvSpPr>
            <a:spLocks noGrp="1"/>
          </p:cNvSpPr>
          <p:nvPr>
            <p:ph type="sldNum" sz="quarter" idx="12"/>
          </p:nvPr>
        </p:nvSpPr>
        <p:spPr/>
        <p:txBody>
          <a:bodyPr/>
          <a:lstStyle/>
          <a:p>
            <a:pPr>
              <a:defRPr/>
            </a:pPr>
            <a:fld id="{07F96488-EE5A-44C8-ADC4-E52558608C46}" type="slidenum">
              <a:rPr lang="en-US" smtClean="0"/>
              <a:pPr>
                <a:defRPr/>
              </a:pPr>
              <a:t>17</a:t>
            </a:fld>
            <a:endParaRPr lang="en-US" dirty="0"/>
          </a:p>
        </p:txBody>
      </p:sp>
    </p:spTree>
    <p:extLst>
      <p:ext uri="{BB962C8B-B14F-4D97-AF65-F5344CB8AC3E}">
        <p14:creationId xmlns:p14="http://schemas.microsoft.com/office/powerpoint/2010/main" val="2460751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8575"/>
            <a:ext cx="4824413" cy="990600"/>
          </a:xfrm>
        </p:spPr>
        <p:txBody>
          <a:bodyPr/>
          <a:lstStyle/>
          <a:p>
            <a:r>
              <a:rPr lang="en-US" dirty="0"/>
              <a:t>ITAR’s U.S. Munitions </a:t>
            </a:r>
            <a:r>
              <a:rPr lang="en-US" dirty="0" smtClean="0"/>
              <a:t>List (USML – 121.1)    (2 of 2)</a:t>
            </a:r>
            <a:endParaRPr lang="en-US" dirty="0"/>
          </a:p>
        </p:txBody>
      </p:sp>
      <p:sp>
        <p:nvSpPr>
          <p:cNvPr id="3" name="Content Placeholder 2"/>
          <p:cNvSpPr>
            <a:spLocks noGrp="1"/>
          </p:cNvSpPr>
          <p:nvPr>
            <p:ph idx="1"/>
          </p:nvPr>
        </p:nvSpPr>
        <p:spPr/>
        <p:txBody>
          <a:bodyPr/>
          <a:lstStyle/>
          <a:p>
            <a:r>
              <a:rPr lang="en-US" sz="1800" dirty="0"/>
              <a:t>Category XIII: Auxiliary Military Equipment</a:t>
            </a:r>
          </a:p>
          <a:p>
            <a:r>
              <a:rPr lang="en-US" sz="1800" dirty="0"/>
              <a:t>Category XIV: Toxicological Agents, Including Chemical Agents, Biological Agents and Associated Equipment</a:t>
            </a:r>
          </a:p>
          <a:p>
            <a:r>
              <a:rPr lang="en-US" sz="1800" dirty="0">
                <a:solidFill>
                  <a:srgbClr val="FF0000"/>
                </a:solidFill>
              </a:rPr>
              <a:t>Category XV: Spacecraft Systems and Associated Equipment</a:t>
            </a:r>
          </a:p>
          <a:p>
            <a:r>
              <a:rPr lang="en-US" sz="1800" dirty="0"/>
              <a:t>Category XVI: Nuclear Weapons, Design and Testing Related Items</a:t>
            </a:r>
          </a:p>
          <a:p>
            <a:r>
              <a:rPr lang="en-US" sz="1800" dirty="0"/>
              <a:t>Category XVII: Classified Articles, Technical Data and Defense Services Not Otherwise Enumerated</a:t>
            </a:r>
          </a:p>
          <a:p>
            <a:r>
              <a:rPr lang="en-US" sz="1800" dirty="0"/>
              <a:t>Category XVIII: Directed Energy Weapons</a:t>
            </a:r>
          </a:p>
          <a:p>
            <a:r>
              <a:rPr lang="en-US" sz="1800" dirty="0"/>
              <a:t>Category XIX: reserved</a:t>
            </a:r>
          </a:p>
          <a:p>
            <a:r>
              <a:rPr lang="en-US" sz="1800" dirty="0"/>
              <a:t>Category XX: Submersible Vessels, Oceanographic and Associated Equipment</a:t>
            </a:r>
          </a:p>
          <a:p>
            <a:r>
              <a:rPr lang="en-US" sz="1800" dirty="0"/>
              <a:t>Category XXI: Miscellaneous Articles</a:t>
            </a:r>
          </a:p>
          <a:p>
            <a:endParaRPr lang="en-US" dirty="0"/>
          </a:p>
        </p:txBody>
      </p:sp>
      <p:sp>
        <p:nvSpPr>
          <p:cNvPr id="5" name="Slide Number Placeholder 4"/>
          <p:cNvSpPr>
            <a:spLocks noGrp="1"/>
          </p:cNvSpPr>
          <p:nvPr>
            <p:ph type="sldNum" sz="quarter" idx="12"/>
          </p:nvPr>
        </p:nvSpPr>
        <p:spPr/>
        <p:txBody>
          <a:bodyPr/>
          <a:lstStyle/>
          <a:p>
            <a:pPr>
              <a:defRPr/>
            </a:pPr>
            <a:fld id="{07F96488-EE5A-44C8-ADC4-E52558608C46}" type="slidenum">
              <a:rPr lang="en-US" smtClean="0"/>
              <a:pPr>
                <a:defRPr/>
              </a:pPr>
              <a:t>18</a:t>
            </a:fld>
            <a:endParaRPr lang="en-US" dirty="0"/>
          </a:p>
        </p:txBody>
      </p:sp>
    </p:spTree>
    <p:extLst>
      <p:ext uri="{BB962C8B-B14F-4D97-AF65-F5344CB8AC3E}">
        <p14:creationId xmlns:p14="http://schemas.microsoft.com/office/powerpoint/2010/main" val="3871328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8575"/>
            <a:ext cx="5738813" cy="990600"/>
          </a:xfrm>
        </p:spPr>
        <p:txBody>
          <a:bodyPr/>
          <a:lstStyle/>
          <a:p>
            <a:r>
              <a:rPr lang="en-US" dirty="0" smtClean="0"/>
              <a:t/>
            </a:r>
            <a:br>
              <a:rPr lang="en-US" dirty="0" smtClean="0"/>
            </a:br>
            <a:r>
              <a:rPr lang="en-US" dirty="0" smtClean="0"/>
              <a:t>Category </a:t>
            </a:r>
            <a:r>
              <a:rPr lang="en-US" dirty="0"/>
              <a:t>XV – Spacecraft Systems and Associated Equipment</a:t>
            </a:r>
            <a:br>
              <a:rPr lang="en-US" dirty="0"/>
            </a:br>
            <a:endParaRPr lang="en-US" dirty="0"/>
          </a:p>
        </p:txBody>
      </p:sp>
      <p:sp>
        <p:nvSpPr>
          <p:cNvPr id="3" name="Content Placeholder 2"/>
          <p:cNvSpPr>
            <a:spLocks noGrp="1"/>
          </p:cNvSpPr>
          <p:nvPr>
            <p:ph idx="1"/>
          </p:nvPr>
        </p:nvSpPr>
        <p:spPr/>
        <p:txBody>
          <a:bodyPr/>
          <a:lstStyle/>
          <a:p>
            <a:r>
              <a:rPr lang="en-US" sz="1800" dirty="0" smtClean="0"/>
              <a:t>You can find </a:t>
            </a:r>
            <a:r>
              <a:rPr lang="en-US" sz="1800" dirty="0" smtClean="0">
                <a:solidFill>
                  <a:srgbClr val="00B0F0"/>
                </a:solidFill>
              </a:rPr>
              <a:t>NESDIS satellites </a:t>
            </a:r>
            <a:r>
              <a:rPr lang="en-US" sz="1800" dirty="0" smtClean="0"/>
              <a:t>here (for the near-term)….</a:t>
            </a:r>
            <a:endParaRPr lang="en-US" sz="1800" dirty="0" smtClean="0"/>
          </a:p>
          <a:p>
            <a:endParaRPr lang="en-US" sz="1800" dirty="0" smtClean="0"/>
          </a:p>
          <a:p>
            <a:r>
              <a:rPr lang="en-US" sz="1800" dirty="0" smtClean="0"/>
              <a:t>“Spacecraft</a:t>
            </a:r>
            <a:r>
              <a:rPr lang="en-US" sz="1800" dirty="0"/>
              <a:t>, including communications satellites, </a:t>
            </a:r>
            <a:r>
              <a:rPr lang="en-US" sz="1800" dirty="0">
                <a:solidFill>
                  <a:srgbClr val="FF0000"/>
                </a:solidFill>
              </a:rPr>
              <a:t>remote </a:t>
            </a:r>
            <a:r>
              <a:rPr lang="en-US" sz="1800" dirty="0" smtClean="0">
                <a:solidFill>
                  <a:srgbClr val="FF0000"/>
                </a:solidFill>
              </a:rPr>
              <a:t>         sensing </a:t>
            </a:r>
            <a:r>
              <a:rPr lang="en-US" sz="1800" dirty="0">
                <a:solidFill>
                  <a:srgbClr val="FF0000"/>
                </a:solidFill>
              </a:rPr>
              <a:t>satellites, scientific satellites</a:t>
            </a:r>
            <a:r>
              <a:rPr lang="en-US" sz="1800" dirty="0"/>
              <a:t>, research satellites, </a:t>
            </a:r>
            <a:r>
              <a:rPr lang="en-US" sz="1800" dirty="0" smtClean="0"/>
              <a:t>     navigation </a:t>
            </a:r>
            <a:r>
              <a:rPr lang="en-US" sz="1800" dirty="0"/>
              <a:t>satellites, experimental and multi-mission </a:t>
            </a:r>
            <a:r>
              <a:rPr lang="en-US" sz="1800" dirty="0" smtClean="0"/>
              <a:t>satellites”</a:t>
            </a:r>
          </a:p>
          <a:p>
            <a:endParaRPr lang="en-US" sz="1800" dirty="0"/>
          </a:p>
          <a:p>
            <a:r>
              <a:rPr lang="en-US" sz="1800" dirty="0" smtClean="0">
                <a:solidFill>
                  <a:srgbClr val="FF0000"/>
                </a:solidFill>
              </a:rPr>
              <a:t>“Ground </a:t>
            </a:r>
            <a:r>
              <a:rPr lang="en-US" sz="1800" dirty="0">
                <a:solidFill>
                  <a:srgbClr val="FF0000"/>
                </a:solidFill>
              </a:rPr>
              <a:t>control stations </a:t>
            </a:r>
            <a:r>
              <a:rPr lang="en-US" sz="1800" dirty="0"/>
              <a:t>for telemetry, tracking, and control of spacecraft or </a:t>
            </a:r>
            <a:r>
              <a:rPr lang="en-US" sz="1800" dirty="0" smtClean="0"/>
              <a:t>satellites”</a:t>
            </a:r>
          </a:p>
          <a:p>
            <a:endParaRPr lang="en-US" sz="1800" dirty="0"/>
          </a:p>
          <a:p>
            <a:r>
              <a:rPr lang="en-US" sz="1800" dirty="0" smtClean="0"/>
              <a:t>“All </a:t>
            </a:r>
            <a:r>
              <a:rPr lang="en-US" sz="1800" dirty="0"/>
              <a:t>specifically designed or modified systems or subsystems, components, parts, accessories, attachments and associated equipment….including </a:t>
            </a:r>
            <a:r>
              <a:rPr lang="en-US" sz="1800" dirty="0">
                <a:solidFill>
                  <a:srgbClr val="FF0000"/>
                </a:solidFill>
              </a:rPr>
              <a:t>ground support equipment, test equipment</a:t>
            </a:r>
            <a:r>
              <a:rPr lang="en-US" sz="1800" dirty="0" smtClean="0"/>
              <a:t>….”</a:t>
            </a:r>
          </a:p>
          <a:p>
            <a:endParaRPr lang="en-US" sz="1800" dirty="0"/>
          </a:p>
          <a:p>
            <a:r>
              <a:rPr lang="en-US" sz="1800" dirty="0" smtClean="0">
                <a:solidFill>
                  <a:srgbClr val="FF0000"/>
                </a:solidFill>
              </a:rPr>
              <a:t>“Technical </a:t>
            </a:r>
            <a:r>
              <a:rPr lang="en-US" sz="1800" dirty="0">
                <a:solidFill>
                  <a:srgbClr val="FF0000"/>
                </a:solidFill>
              </a:rPr>
              <a:t>data and defense services</a:t>
            </a:r>
            <a:r>
              <a:rPr lang="en-US" sz="1800" dirty="0"/>
              <a:t>…as well as detailed design, development, manufacturing or production data for all spacecraft and specifically designed or modified components for all spacecraft </a:t>
            </a:r>
            <a:r>
              <a:rPr lang="en-US" sz="1800" dirty="0" smtClean="0"/>
              <a:t>systems”</a:t>
            </a:r>
            <a:endParaRPr lang="en-US" sz="1800" dirty="0"/>
          </a:p>
          <a:p>
            <a:endParaRPr lang="en-US" dirty="0"/>
          </a:p>
        </p:txBody>
      </p:sp>
      <p:sp>
        <p:nvSpPr>
          <p:cNvPr id="5" name="Slide Number Placeholder 4"/>
          <p:cNvSpPr>
            <a:spLocks noGrp="1"/>
          </p:cNvSpPr>
          <p:nvPr>
            <p:ph type="sldNum" sz="quarter" idx="12"/>
          </p:nvPr>
        </p:nvSpPr>
        <p:spPr/>
        <p:txBody>
          <a:bodyPr/>
          <a:lstStyle/>
          <a:p>
            <a:pPr>
              <a:defRPr/>
            </a:pPr>
            <a:fld id="{07F96488-EE5A-44C8-ADC4-E52558608C46}" type="slidenum">
              <a:rPr lang="en-US" smtClean="0"/>
              <a:pPr>
                <a:defRPr/>
              </a:pPr>
              <a:t>19</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1182249"/>
            <a:ext cx="1066800" cy="1421491"/>
          </a:xfrm>
          <a:prstGeom prst="rect">
            <a:avLst/>
          </a:prstGeom>
        </p:spPr>
      </p:pic>
    </p:spTree>
    <p:extLst>
      <p:ext uri="{BB962C8B-B14F-4D97-AF65-F5344CB8AC3E}">
        <p14:creationId xmlns:p14="http://schemas.microsoft.com/office/powerpoint/2010/main" val="2506550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Export Compliance</a:t>
            </a:r>
            <a:endParaRPr lang="en-US" sz="3600" dirty="0"/>
          </a:p>
        </p:txBody>
      </p:sp>
      <p:sp>
        <p:nvSpPr>
          <p:cNvPr id="3" name="Content Placeholder 2"/>
          <p:cNvSpPr>
            <a:spLocks noGrp="1"/>
          </p:cNvSpPr>
          <p:nvPr>
            <p:ph idx="1"/>
          </p:nvPr>
        </p:nvSpPr>
        <p:spPr>
          <a:xfrm>
            <a:off x="457200" y="1143000"/>
            <a:ext cx="8229600" cy="5029200"/>
          </a:xfrm>
        </p:spPr>
        <p:txBody>
          <a:bodyPr/>
          <a:lstStyle/>
          <a:p>
            <a:r>
              <a:rPr lang="en-US" dirty="0" smtClean="0"/>
              <a:t>It’s serious business</a:t>
            </a:r>
          </a:p>
          <a:p>
            <a:endParaRPr lang="en-US" dirty="0" smtClean="0"/>
          </a:p>
          <a:p>
            <a:r>
              <a:rPr lang="en-US" dirty="0" smtClean="0"/>
              <a:t>It’s not a squeaky wheel</a:t>
            </a:r>
          </a:p>
          <a:p>
            <a:pPr lvl="1"/>
            <a:r>
              <a:rPr lang="en-US" sz="2000" dirty="0" smtClean="0"/>
              <a:t>You often don’t know of problems until                     something goes wrong…then it’s too late                             for the easy fix</a:t>
            </a:r>
          </a:p>
          <a:p>
            <a:endParaRPr lang="en-US" dirty="0"/>
          </a:p>
          <a:p>
            <a:r>
              <a:rPr lang="en-US" dirty="0"/>
              <a:t>Failure to understand and comply with export control laws not only jeopardizes </a:t>
            </a:r>
            <a:r>
              <a:rPr lang="en-US" dirty="0" smtClean="0"/>
              <a:t>national </a:t>
            </a:r>
            <a:r>
              <a:rPr lang="en-US" dirty="0"/>
              <a:t>security interests, it can also result in severe penalties </a:t>
            </a:r>
            <a:r>
              <a:rPr lang="en-US" dirty="0" smtClean="0"/>
              <a:t>for NOAA &amp; the </a:t>
            </a:r>
            <a:r>
              <a:rPr lang="en-US" dirty="0"/>
              <a:t>person who exports </a:t>
            </a:r>
            <a:r>
              <a:rPr lang="en-US" dirty="0" smtClean="0"/>
              <a:t>improperly</a:t>
            </a:r>
          </a:p>
          <a:p>
            <a:pPr lvl="1"/>
            <a:r>
              <a:rPr lang="en-US" sz="2000" dirty="0" smtClean="0"/>
              <a:t>monetary </a:t>
            </a:r>
            <a:r>
              <a:rPr lang="en-US" sz="2000" dirty="0"/>
              <a:t>fines </a:t>
            </a:r>
            <a:r>
              <a:rPr lang="en-US" sz="2000" dirty="0" smtClean="0"/>
              <a:t>and/or prison time</a:t>
            </a:r>
            <a:endParaRPr lang="en-US" sz="2000" dirty="0"/>
          </a:p>
        </p:txBody>
      </p:sp>
      <p:sp>
        <p:nvSpPr>
          <p:cNvPr id="5" name="Slide Number Placeholder 4"/>
          <p:cNvSpPr>
            <a:spLocks noGrp="1"/>
          </p:cNvSpPr>
          <p:nvPr>
            <p:ph type="sldNum" sz="quarter" idx="12"/>
          </p:nvPr>
        </p:nvSpPr>
        <p:spPr/>
        <p:txBody>
          <a:bodyPr/>
          <a:lstStyle/>
          <a:p>
            <a:pPr>
              <a:defRPr/>
            </a:pPr>
            <a:fld id="{07F96488-EE5A-44C8-ADC4-E52558608C46}" type="slidenum">
              <a:rPr lang="en-US" smtClean="0"/>
              <a:pPr>
                <a:defRPr/>
              </a:pPr>
              <a:t>2</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2091858"/>
            <a:ext cx="1824037" cy="1641942"/>
          </a:xfrm>
          <a:prstGeom prst="rect">
            <a:avLst/>
          </a:prstGeom>
        </p:spPr>
      </p:pic>
    </p:spTree>
    <p:extLst>
      <p:ext uri="{BB962C8B-B14F-4D97-AF65-F5344CB8AC3E}">
        <p14:creationId xmlns:p14="http://schemas.microsoft.com/office/powerpoint/2010/main" val="2509188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ITAR Terms</a:t>
            </a:r>
            <a:endParaRPr lang="en-US" dirty="0"/>
          </a:p>
        </p:txBody>
      </p:sp>
      <p:sp>
        <p:nvSpPr>
          <p:cNvPr id="3" name="Content Placeholder 2"/>
          <p:cNvSpPr>
            <a:spLocks noGrp="1"/>
          </p:cNvSpPr>
          <p:nvPr>
            <p:ph idx="1"/>
          </p:nvPr>
        </p:nvSpPr>
        <p:spPr/>
        <p:txBody>
          <a:bodyPr/>
          <a:lstStyle/>
          <a:p>
            <a:r>
              <a:rPr lang="en-US" dirty="0" smtClean="0"/>
              <a:t>Defense Article (120.6)</a:t>
            </a:r>
          </a:p>
          <a:p>
            <a:pPr lvl="1"/>
            <a:r>
              <a:rPr lang="en-US" sz="2000" dirty="0"/>
              <a:t>Any </a:t>
            </a:r>
            <a:r>
              <a:rPr lang="en-US" sz="2000" dirty="0">
                <a:solidFill>
                  <a:srgbClr val="FF0000"/>
                </a:solidFill>
              </a:rPr>
              <a:t>item or technical </a:t>
            </a:r>
            <a:r>
              <a:rPr lang="en-US" sz="2000" dirty="0" smtClean="0">
                <a:solidFill>
                  <a:srgbClr val="FF0000"/>
                </a:solidFill>
              </a:rPr>
              <a:t>data* </a:t>
            </a:r>
            <a:r>
              <a:rPr lang="en-US" sz="2000" dirty="0"/>
              <a:t>designated in </a:t>
            </a:r>
            <a:r>
              <a:rPr lang="en-US" sz="2000" dirty="0" smtClean="0"/>
              <a:t>the USML</a:t>
            </a:r>
          </a:p>
          <a:p>
            <a:pPr lvl="1"/>
            <a:r>
              <a:rPr lang="en-US" sz="2000" dirty="0"/>
              <a:t>T</a:t>
            </a:r>
            <a:r>
              <a:rPr lang="en-US" sz="2000" dirty="0" smtClean="0"/>
              <a:t>his </a:t>
            </a:r>
            <a:r>
              <a:rPr lang="en-US" sz="2000" dirty="0"/>
              <a:t>includes technical data recorded or stored in any physical form; models, mock-ups or other items that reveal technical data directly relating to items </a:t>
            </a:r>
            <a:r>
              <a:rPr lang="en-US" sz="2000" dirty="0" smtClean="0"/>
              <a:t>designated</a:t>
            </a:r>
          </a:p>
          <a:p>
            <a:pPr lvl="1"/>
            <a:endParaRPr lang="en-US" sz="2000" dirty="0" smtClean="0"/>
          </a:p>
          <a:p>
            <a:r>
              <a:rPr lang="en-US" dirty="0" smtClean="0"/>
              <a:t>Defense Service (120.9)</a:t>
            </a:r>
          </a:p>
          <a:p>
            <a:pPr lvl="1"/>
            <a:r>
              <a:rPr lang="en-US" sz="2000" dirty="0"/>
              <a:t>The </a:t>
            </a:r>
            <a:r>
              <a:rPr lang="en-US" sz="2000" dirty="0">
                <a:solidFill>
                  <a:srgbClr val="FF0000"/>
                </a:solidFill>
              </a:rPr>
              <a:t>furnishing of </a:t>
            </a:r>
            <a:r>
              <a:rPr lang="en-US" sz="2000" dirty="0" smtClean="0">
                <a:solidFill>
                  <a:srgbClr val="FF0000"/>
                </a:solidFill>
              </a:rPr>
              <a:t>technical data or assistance </a:t>
            </a:r>
            <a:r>
              <a:rPr lang="en-US" sz="2000" dirty="0">
                <a:solidFill>
                  <a:srgbClr val="FF0000"/>
                </a:solidFill>
              </a:rPr>
              <a:t>(including training) to foreign persons</a:t>
            </a:r>
            <a:r>
              <a:rPr lang="en-US" sz="2000" dirty="0"/>
              <a:t>, </a:t>
            </a:r>
            <a:r>
              <a:rPr lang="en-US" sz="2000" dirty="0">
                <a:solidFill>
                  <a:srgbClr val="00B0F0"/>
                </a:solidFill>
              </a:rPr>
              <a:t>whether in the United States or </a:t>
            </a:r>
            <a:r>
              <a:rPr lang="en-US" sz="2000" dirty="0" smtClean="0">
                <a:solidFill>
                  <a:srgbClr val="00B0F0"/>
                </a:solidFill>
              </a:rPr>
              <a:t>abroad</a:t>
            </a:r>
            <a:r>
              <a:rPr lang="en-US" sz="2000" dirty="0" smtClean="0"/>
              <a:t>, </a:t>
            </a:r>
            <a:r>
              <a:rPr lang="en-US" sz="2000" dirty="0"/>
              <a:t>in the design, development, engineering, manufacture, production, assembly, testing, repair, maintenance, modification, operation, demilitarization, destruction, processing or use of defense </a:t>
            </a:r>
            <a:r>
              <a:rPr lang="en-US" sz="2000" dirty="0" smtClean="0"/>
              <a:t>articles</a:t>
            </a:r>
            <a:endParaRPr lang="en-US" sz="2000" dirty="0"/>
          </a:p>
          <a:p>
            <a:pPr lvl="1"/>
            <a:endParaRPr lang="en-US" dirty="0"/>
          </a:p>
        </p:txBody>
      </p:sp>
      <p:sp>
        <p:nvSpPr>
          <p:cNvPr id="5" name="Slide Number Placeholder 4"/>
          <p:cNvSpPr>
            <a:spLocks noGrp="1"/>
          </p:cNvSpPr>
          <p:nvPr>
            <p:ph type="sldNum" sz="quarter" idx="12"/>
          </p:nvPr>
        </p:nvSpPr>
        <p:spPr/>
        <p:txBody>
          <a:bodyPr/>
          <a:lstStyle/>
          <a:p>
            <a:pPr>
              <a:defRPr/>
            </a:pPr>
            <a:fld id="{07F96488-EE5A-44C8-ADC4-E52558608C46}" type="slidenum">
              <a:rPr lang="en-US" smtClean="0"/>
              <a:pPr>
                <a:defRPr/>
              </a:pPr>
              <a:t>20</a:t>
            </a:fld>
            <a:endParaRPr lang="en-US" dirty="0"/>
          </a:p>
        </p:txBody>
      </p:sp>
      <p:sp>
        <p:nvSpPr>
          <p:cNvPr id="4" name="TextBox 3"/>
          <p:cNvSpPr txBox="1"/>
          <p:nvPr/>
        </p:nvSpPr>
        <p:spPr>
          <a:xfrm>
            <a:off x="5334000" y="6412468"/>
            <a:ext cx="3276600" cy="338554"/>
          </a:xfrm>
          <a:prstGeom prst="rect">
            <a:avLst/>
          </a:prstGeom>
          <a:noFill/>
        </p:spPr>
        <p:txBody>
          <a:bodyPr wrap="square" rtlCol="0">
            <a:spAutoFit/>
          </a:bodyPr>
          <a:lstStyle/>
          <a:p>
            <a:r>
              <a:rPr lang="en-US" sz="1600" dirty="0" smtClean="0"/>
              <a:t>* See definition next slide</a:t>
            </a:r>
            <a:endParaRPr lang="en-US" sz="16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56072"/>
            <a:ext cx="1371600" cy="963168"/>
          </a:xfrm>
          <a:prstGeom prst="rect">
            <a:avLst/>
          </a:prstGeom>
        </p:spPr>
      </p:pic>
    </p:spTree>
    <p:extLst>
      <p:ext uri="{BB962C8B-B14F-4D97-AF65-F5344CB8AC3E}">
        <p14:creationId xmlns:p14="http://schemas.microsoft.com/office/powerpoint/2010/main" val="24901537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ITAR Terms       (cont.)</a:t>
            </a:r>
            <a:endParaRPr lang="en-US" dirty="0"/>
          </a:p>
        </p:txBody>
      </p:sp>
      <p:sp>
        <p:nvSpPr>
          <p:cNvPr id="3" name="Content Placeholder 2"/>
          <p:cNvSpPr>
            <a:spLocks noGrp="1"/>
          </p:cNvSpPr>
          <p:nvPr>
            <p:ph idx="1"/>
          </p:nvPr>
        </p:nvSpPr>
        <p:spPr/>
        <p:txBody>
          <a:bodyPr/>
          <a:lstStyle/>
          <a:p>
            <a:r>
              <a:rPr lang="en-US" dirty="0" smtClean="0"/>
              <a:t>“Technical Data” (120.10)</a:t>
            </a:r>
          </a:p>
          <a:p>
            <a:pPr lvl="1"/>
            <a:r>
              <a:rPr lang="en-US" dirty="0" smtClean="0"/>
              <a:t>Information </a:t>
            </a:r>
            <a:r>
              <a:rPr lang="en-US" dirty="0"/>
              <a:t>which is required for the </a:t>
            </a:r>
            <a:r>
              <a:rPr lang="en-US" dirty="0">
                <a:solidFill>
                  <a:srgbClr val="FF0000"/>
                </a:solidFill>
              </a:rPr>
              <a:t>design, development, production, manufacture, assembly, operation, repair, testing, maintenance or modification</a:t>
            </a:r>
            <a:r>
              <a:rPr lang="en-US" dirty="0"/>
              <a:t> of defense articles. This includes information in the form of blueprints, drawings, photographs, plans, instructions and </a:t>
            </a:r>
            <a:r>
              <a:rPr lang="en-US" dirty="0" smtClean="0"/>
              <a:t>documentation</a:t>
            </a:r>
            <a:endParaRPr lang="en-US" dirty="0"/>
          </a:p>
          <a:p>
            <a:pPr lvl="1"/>
            <a:r>
              <a:rPr lang="en-US" dirty="0" smtClean="0">
                <a:solidFill>
                  <a:srgbClr val="FF0000"/>
                </a:solidFill>
              </a:rPr>
              <a:t>Software</a:t>
            </a:r>
            <a:r>
              <a:rPr lang="en-US" dirty="0" smtClean="0"/>
              <a:t> </a:t>
            </a:r>
            <a:r>
              <a:rPr lang="en-US" dirty="0"/>
              <a:t>directly related to defense </a:t>
            </a:r>
            <a:r>
              <a:rPr lang="en-US" dirty="0" smtClean="0"/>
              <a:t>articles (121.8)</a:t>
            </a:r>
          </a:p>
          <a:p>
            <a:pPr lvl="2"/>
            <a:r>
              <a:rPr lang="en-US" dirty="0"/>
              <a:t>System functional design, logic flow, algorithms, application programs, operating systems and support software for design, implementation, test, operation, diagnosis and repair</a:t>
            </a:r>
          </a:p>
        </p:txBody>
      </p:sp>
      <p:sp>
        <p:nvSpPr>
          <p:cNvPr id="5" name="Slide Number Placeholder 4"/>
          <p:cNvSpPr>
            <a:spLocks noGrp="1"/>
          </p:cNvSpPr>
          <p:nvPr>
            <p:ph type="sldNum" sz="quarter" idx="12"/>
          </p:nvPr>
        </p:nvSpPr>
        <p:spPr/>
        <p:txBody>
          <a:bodyPr/>
          <a:lstStyle/>
          <a:p>
            <a:pPr>
              <a:defRPr/>
            </a:pPr>
            <a:fld id="{07F96488-EE5A-44C8-ADC4-E52558608C46}" type="slidenum">
              <a:rPr lang="en-US" smtClean="0"/>
              <a:pPr>
                <a:defRPr/>
              </a:pPr>
              <a:t>21</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56072"/>
            <a:ext cx="1371600" cy="963168"/>
          </a:xfrm>
          <a:prstGeom prst="rect">
            <a:avLst/>
          </a:prstGeom>
        </p:spPr>
      </p:pic>
    </p:spTree>
    <p:extLst>
      <p:ext uri="{BB962C8B-B14F-4D97-AF65-F5344CB8AC3E}">
        <p14:creationId xmlns:p14="http://schemas.microsoft.com/office/powerpoint/2010/main" val="24186612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a:t>N</a:t>
            </a:r>
            <a:r>
              <a:rPr lang="en-US" dirty="0" smtClean="0"/>
              <a:t>ot Controlled?     </a:t>
            </a:r>
            <a:r>
              <a:rPr lang="en-US" sz="1800" dirty="0" smtClean="0"/>
              <a:t>(applies to both ITAR &amp; EAR)</a:t>
            </a:r>
            <a:endParaRPr lang="en-US" sz="1800" dirty="0"/>
          </a:p>
        </p:txBody>
      </p:sp>
      <p:sp>
        <p:nvSpPr>
          <p:cNvPr id="3" name="Content Placeholder 2"/>
          <p:cNvSpPr>
            <a:spLocks noGrp="1"/>
          </p:cNvSpPr>
          <p:nvPr>
            <p:ph idx="1"/>
          </p:nvPr>
        </p:nvSpPr>
        <p:spPr/>
        <p:txBody>
          <a:bodyPr/>
          <a:lstStyle/>
          <a:p>
            <a:r>
              <a:rPr lang="en-US" sz="2000" dirty="0" smtClean="0"/>
              <a:t>Public domain information – that which </a:t>
            </a:r>
            <a:r>
              <a:rPr lang="en-US" sz="2000" dirty="0"/>
              <a:t>is published and which is generally accessible or available </a:t>
            </a:r>
            <a:r>
              <a:rPr lang="en-US" sz="2000" dirty="0" smtClean="0"/>
              <a:t>to </a:t>
            </a:r>
            <a:r>
              <a:rPr lang="en-US" sz="2000" dirty="0"/>
              <a:t>the </a:t>
            </a:r>
            <a:r>
              <a:rPr lang="en-US" sz="2000" dirty="0" smtClean="0"/>
              <a:t>public, including</a:t>
            </a:r>
          </a:p>
          <a:p>
            <a:pPr lvl="1"/>
            <a:r>
              <a:rPr lang="en-US" sz="1600" dirty="0"/>
              <a:t>F</a:t>
            </a:r>
            <a:r>
              <a:rPr lang="en-US" sz="1600" dirty="0" smtClean="0"/>
              <a:t>undamental research published in journals</a:t>
            </a:r>
          </a:p>
          <a:p>
            <a:pPr lvl="1"/>
            <a:r>
              <a:rPr lang="en-US" sz="1600" dirty="0" smtClean="0"/>
              <a:t>Periodicals, books at libraries</a:t>
            </a:r>
          </a:p>
          <a:p>
            <a:pPr lvl="1"/>
            <a:r>
              <a:rPr lang="en-US" sz="1600" dirty="0"/>
              <a:t>Information released after approval by the cognizant USG </a:t>
            </a:r>
            <a:r>
              <a:rPr lang="en-US" sz="1600" dirty="0" smtClean="0"/>
              <a:t>agency</a:t>
            </a:r>
          </a:p>
          <a:p>
            <a:pPr lvl="1"/>
            <a:endParaRPr lang="en-US" sz="1600" dirty="0" smtClean="0"/>
          </a:p>
          <a:p>
            <a:r>
              <a:rPr lang="en-US" sz="2000" dirty="0" smtClean="0"/>
              <a:t>General scientific or engineering principles</a:t>
            </a:r>
          </a:p>
          <a:p>
            <a:endParaRPr lang="en-US" sz="2000" dirty="0" smtClean="0"/>
          </a:p>
          <a:p>
            <a:r>
              <a:rPr lang="en-US" sz="2000" dirty="0" smtClean="0"/>
              <a:t>Basic non-technical marketing information</a:t>
            </a:r>
          </a:p>
          <a:p>
            <a:endParaRPr lang="en-US" sz="2000" dirty="0" smtClean="0"/>
          </a:p>
          <a:p>
            <a:r>
              <a:rPr lang="en-US" sz="2000" dirty="0" smtClean="0"/>
              <a:t>General non-technical system descriptions</a:t>
            </a:r>
          </a:p>
          <a:p>
            <a:endParaRPr lang="en-US" sz="2000" dirty="0" smtClean="0"/>
          </a:p>
          <a:p>
            <a:r>
              <a:rPr lang="en-US" sz="2000" dirty="0" smtClean="0"/>
              <a:t>Financial information</a:t>
            </a:r>
          </a:p>
          <a:p>
            <a:endParaRPr lang="en-US" sz="2000" dirty="0" smtClean="0"/>
          </a:p>
          <a:p>
            <a:r>
              <a:rPr lang="en-US" sz="2000" dirty="0" smtClean="0"/>
              <a:t>Business terms and conditions</a:t>
            </a:r>
          </a:p>
          <a:p>
            <a:endParaRPr lang="en-US" sz="2000" dirty="0"/>
          </a:p>
          <a:p>
            <a:endParaRPr lang="en-US" dirty="0"/>
          </a:p>
        </p:txBody>
      </p:sp>
      <p:sp>
        <p:nvSpPr>
          <p:cNvPr id="5" name="Slide Number Placeholder 4"/>
          <p:cNvSpPr>
            <a:spLocks noGrp="1"/>
          </p:cNvSpPr>
          <p:nvPr>
            <p:ph type="sldNum" sz="quarter" idx="12"/>
          </p:nvPr>
        </p:nvSpPr>
        <p:spPr/>
        <p:txBody>
          <a:bodyPr/>
          <a:lstStyle/>
          <a:p>
            <a:pPr>
              <a:defRPr/>
            </a:pPr>
            <a:fld id="{07F96488-EE5A-44C8-ADC4-E52558608C46}" type="slidenum">
              <a:rPr lang="en-US" smtClean="0"/>
              <a:pPr>
                <a:defRPr/>
              </a:pPr>
              <a:t>22</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4876800"/>
            <a:ext cx="1524000" cy="1524000"/>
          </a:xfrm>
          <a:prstGeom prst="rect">
            <a:avLst/>
          </a:prstGeom>
        </p:spPr>
      </p:pic>
    </p:spTree>
    <p:extLst>
      <p:ext uri="{BB962C8B-B14F-4D97-AF65-F5344CB8AC3E}">
        <p14:creationId xmlns:p14="http://schemas.microsoft.com/office/powerpoint/2010/main" val="34702564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Licenses and Agreement</a:t>
            </a:r>
            <a:endParaRPr lang="en-US" dirty="0"/>
          </a:p>
        </p:txBody>
      </p:sp>
      <p:sp>
        <p:nvSpPr>
          <p:cNvPr id="3" name="Content Placeholder 2"/>
          <p:cNvSpPr>
            <a:spLocks noGrp="1"/>
          </p:cNvSpPr>
          <p:nvPr>
            <p:ph idx="1"/>
          </p:nvPr>
        </p:nvSpPr>
        <p:spPr>
          <a:xfrm>
            <a:off x="457200" y="1295400"/>
            <a:ext cx="8229600" cy="5029200"/>
          </a:xfrm>
        </p:spPr>
        <p:txBody>
          <a:bodyPr/>
          <a:lstStyle/>
          <a:p>
            <a:r>
              <a:rPr lang="en-US" sz="2000" dirty="0" smtClean="0"/>
              <a:t>An </a:t>
            </a:r>
            <a:r>
              <a:rPr lang="en-US" sz="2000" i="1" dirty="0" smtClean="0"/>
              <a:t>export license </a:t>
            </a:r>
            <a:r>
              <a:rPr lang="en-US" sz="2000" dirty="0" smtClean="0"/>
              <a:t>from [DOS/DDTC, DOC/BIS] is the legitimate mechanism to export [ITAR, EAR]-controlled technology to a foreign country </a:t>
            </a:r>
          </a:p>
          <a:p>
            <a:pPr lvl="1"/>
            <a:r>
              <a:rPr lang="en-US" sz="1600" dirty="0" smtClean="0"/>
              <a:t>NESDIS international agreements often specify license-like export terms &amp; </a:t>
            </a:r>
            <a:r>
              <a:rPr lang="en-US" sz="1600" dirty="0" smtClean="0"/>
              <a:t>conditions with our partners</a:t>
            </a:r>
            <a:endParaRPr lang="en-US" sz="1600" dirty="0" smtClean="0"/>
          </a:p>
          <a:p>
            <a:pPr lvl="1"/>
            <a:r>
              <a:rPr lang="en-US" sz="1600" dirty="0" smtClean="0"/>
              <a:t>Licenses for NESDIS to export do not generally flow down to our support contractors…contractors are responsible for their own compliance</a:t>
            </a:r>
          </a:p>
          <a:p>
            <a:pPr lvl="1"/>
            <a:endParaRPr lang="en-US" sz="1600" dirty="0" smtClean="0"/>
          </a:p>
          <a:p>
            <a:r>
              <a:rPr lang="en-US" sz="2000" dirty="0" smtClean="0"/>
              <a:t>Licenses must be applied for by the exporter in advance, fully documented (who, what, when, why, how much), and are often approved with “provisos” (limitations on the transaction)</a:t>
            </a:r>
          </a:p>
          <a:p>
            <a:endParaRPr lang="en-US" sz="2000" dirty="0" smtClean="0"/>
          </a:p>
          <a:p>
            <a:r>
              <a:rPr lang="en-US" sz="2000" dirty="0" smtClean="0"/>
              <a:t>Licenses generally apply to exporting </a:t>
            </a:r>
            <a:r>
              <a:rPr lang="en-US" sz="2000" i="1" dirty="0" smtClean="0"/>
              <a:t>tangible items</a:t>
            </a:r>
          </a:p>
          <a:p>
            <a:endParaRPr lang="en-US" sz="2000" dirty="0" smtClean="0"/>
          </a:p>
          <a:p>
            <a:r>
              <a:rPr lang="en-US" sz="2000" dirty="0" smtClean="0"/>
              <a:t>Technical Assistance Agreements (TAAs) are licenses to provide </a:t>
            </a:r>
            <a:r>
              <a:rPr lang="en-US" sz="2000" i="1" dirty="0" smtClean="0"/>
              <a:t>technical services </a:t>
            </a:r>
            <a:r>
              <a:rPr lang="en-US" sz="2000" dirty="0" smtClean="0"/>
              <a:t>to foreign countries</a:t>
            </a:r>
          </a:p>
          <a:p>
            <a:pPr lvl="1"/>
            <a:r>
              <a:rPr lang="en-US" sz="1600" dirty="0" smtClean="0"/>
              <a:t>This is usually a contractor-only authorization</a:t>
            </a:r>
          </a:p>
          <a:p>
            <a:pPr marL="0" indent="0">
              <a:buNone/>
            </a:pPr>
            <a:endParaRPr lang="en-US" sz="2000" dirty="0"/>
          </a:p>
        </p:txBody>
      </p:sp>
      <p:sp>
        <p:nvSpPr>
          <p:cNvPr id="5" name="Slide Number Placeholder 4"/>
          <p:cNvSpPr>
            <a:spLocks noGrp="1"/>
          </p:cNvSpPr>
          <p:nvPr>
            <p:ph type="sldNum" sz="quarter" idx="12"/>
          </p:nvPr>
        </p:nvSpPr>
        <p:spPr/>
        <p:txBody>
          <a:bodyPr/>
          <a:lstStyle/>
          <a:p>
            <a:pPr>
              <a:defRPr/>
            </a:pPr>
            <a:fld id="{07F96488-EE5A-44C8-ADC4-E52558608C46}" type="slidenum">
              <a:rPr lang="en-US" smtClean="0"/>
              <a:pPr>
                <a:defRPr/>
              </a:pPr>
              <a:t>23</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3047" y="76200"/>
            <a:ext cx="918482" cy="914400"/>
          </a:xfrm>
          <a:prstGeom prst="rect">
            <a:avLst/>
          </a:prstGeom>
        </p:spPr>
      </p:pic>
    </p:spTree>
    <p:extLst>
      <p:ext uri="{BB962C8B-B14F-4D97-AF65-F5344CB8AC3E}">
        <p14:creationId xmlns:p14="http://schemas.microsoft.com/office/powerpoint/2010/main" val="30587332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an ITAR License Required?</a:t>
            </a:r>
            <a:endParaRPr lang="en-US" dirty="0"/>
          </a:p>
        </p:txBody>
      </p:sp>
      <p:sp>
        <p:nvSpPr>
          <p:cNvPr id="3" name="Content Placeholder 2"/>
          <p:cNvSpPr>
            <a:spLocks noGrp="1"/>
          </p:cNvSpPr>
          <p:nvPr>
            <p:ph idx="1"/>
          </p:nvPr>
        </p:nvSpPr>
        <p:spPr>
          <a:xfrm>
            <a:off x="457200" y="1143000"/>
            <a:ext cx="8229600" cy="5029200"/>
          </a:xfrm>
        </p:spPr>
        <p:txBody>
          <a:bodyPr/>
          <a:lstStyle/>
          <a:p>
            <a:r>
              <a:rPr lang="en-US" dirty="0" smtClean="0"/>
              <a:t>Ask yourself:  Is this </a:t>
            </a:r>
            <a:r>
              <a:rPr lang="en-US" dirty="0"/>
              <a:t>item a defense article or service listed in the </a:t>
            </a:r>
            <a:r>
              <a:rPr lang="en-US" dirty="0" smtClean="0"/>
              <a:t>ITAR’s U.S. Munitions List?</a:t>
            </a:r>
          </a:p>
          <a:p>
            <a:pPr lvl="1"/>
            <a:r>
              <a:rPr lang="en-US" dirty="0" smtClean="0"/>
              <a:t>If </a:t>
            </a:r>
            <a:r>
              <a:rPr lang="en-US" dirty="0"/>
              <a:t>yes, a license is required to export anywhere outside the U.S</a:t>
            </a:r>
            <a:r>
              <a:rPr lang="en-US" dirty="0" smtClean="0"/>
              <a:t>.</a:t>
            </a:r>
          </a:p>
          <a:p>
            <a:pPr lvl="2"/>
            <a:r>
              <a:rPr lang="en-US" dirty="0" smtClean="0"/>
              <a:t>Unless “exemptions” are available (see next slide)</a:t>
            </a:r>
            <a:endParaRPr lang="en-US" dirty="0"/>
          </a:p>
          <a:p>
            <a:pPr lvl="1"/>
            <a:r>
              <a:rPr lang="en-US" dirty="0" smtClean="0"/>
              <a:t>If </a:t>
            </a:r>
            <a:r>
              <a:rPr lang="en-US" dirty="0"/>
              <a:t>no, </a:t>
            </a:r>
            <a:r>
              <a:rPr lang="en-US" dirty="0" smtClean="0"/>
              <a:t>is it </a:t>
            </a:r>
            <a:r>
              <a:rPr lang="en-US" dirty="0"/>
              <a:t>subject to another export </a:t>
            </a:r>
            <a:r>
              <a:rPr lang="en-US" dirty="0" smtClean="0"/>
              <a:t>jurisdiction, e.g., EAR?</a:t>
            </a:r>
          </a:p>
          <a:p>
            <a:r>
              <a:rPr lang="en-US" dirty="0"/>
              <a:t>Ask your NESDIS Export Control POA</a:t>
            </a:r>
          </a:p>
          <a:p>
            <a:pPr lvl="1"/>
            <a:r>
              <a:rPr lang="en-US" dirty="0"/>
              <a:t>They are </a:t>
            </a:r>
            <a:r>
              <a:rPr lang="en-US" dirty="0" smtClean="0"/>
              <a:t>trained to interpret regulations and classify items</a:t>
            </a:r>
          </a:p>
          <a:p>
            <a:r>
              <a:rPr lang="en-US" dirty="0" smtClean="0"/>
              <a:t>Ask DOS/DDTC</a:t>
            </a:r>
            <a:endParaRPr lang="en-US" dirty="0"/>
          </a:p>
          <a:p>
            <a:pPr lvl="1"/>
            <a:r>
              <a:rPr lang="en-US" dirty="0" smtClean="0"/>
              <a:t>Submit </a:t>
            </a:r>
            <a:r>
              <a:rPr lang="en-US" dirty="0"/>
              <a:t>a </a:t>
            </a:r>
            <a:r>
              <a:rPr lang="en-US" dirty="0" smtClean="0"/>
              <a:t>“commodity jurisdiction” request</a:t>
            </a:r>
            <a:endParaRPr lang="en-US" dirty="0"/>
          </a:p>
        </p:txBody>
      </p:sp>
      <p:sp>
        <p:nvSpPr>
          <p:cNvPr id="5" name="Slide Number Placeholder 4"/>
          <p:cNvSpPr>
            <a:spLocks noGrp="1"/>
          </p:cNvSpPr>
          <p:nvPr>
            <p:ph type="sldNum" sz="quarter" idx="12"/>
          </p:nvPr>
        </p:nvSpPr>
        <p:spPr/>
        <p:txBody>
          <a:bodyPr/>
          <a:lstStyle/>
          <a:p>
            <a:pPr>
              <a:defRPr/>
            </a:pPr>
            <a:fld id="{07F96488-EE5A-44C8-ADC4-E52558608C46}" type="slidenum">
              <a:rPr lang="en-US" smtClean="0"/>
              <a:pPr>
                <a:defRPr/>
              </a:pPr>
              <a:t>24</a:t>
            </a:fld>
            <a:endParaRPr lang="en-US" dirty="0"/>
          </a:p>
        </p:txBody>
      </p:sp>
    </p:spTree>
    <p:extLst>
      <p:ext uri="{BB962C8B-B14F-4D97-AF65-F5344CB8AC3E}">
        <p14:creationId xmlns:p14="http://schemas.microsoft.com/office/powerpoint/2010/main" val="218963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ITAR License Exemptions</a:t>
            </a:r>
            <a:endParaRPr lang="en-US" dirty="0"/>
          </a:p>
        </p:txBody>
      </p:sp>
      <p:sp>
        <p:nvSpPr>
          <p:cNvPr id="3" name="Content Placeholder 2"/>
          <p:cNvSpPr>
            <a:spLocks noGrp="1"/>
          </p:cNvSpPr>
          <p:nvPr>
            <p:ph idx="1"/>
          </p:nvPr>
        </p:nvSpPr>
        <p:spPr>
          <a:xfrm>
            <a:off x="457200" y="1066800"/>
            <a:ext cx="8229600" cy="5029200"/>
          </a:xfrm>
        </p:spPr>
        <p:txBody>
          <a:bodyPr/>
          <a:lstStyle/>
          <a:p>
            <a:r>
              <a:rPr lang="en-US" dirty="0" smtClean="0"/>
              <a:t>Exemption = authorization to export without a license based on specific conditions…</a:t>
            </a:r>
          </a:p>
          <a:p>
            <a:r>
              <a:rPr lang="en-US" dirty="0" smtClean="0"/>
              <a:t>Technical </a:t>
            </a:r>
            <a:r>
              <a:rPr lang="en-US" dirty="0"/>
              <a:t>data exports by USG Agencies (125.4.b.3 and 125.4.b.13</a:t>
            </a:r>
            <a:r>
              <a:rPr lang="en-US" dirty="0" smtClean="0"/>
              <a:t>):</a:t>
            </a:r>
          </a:p>
          <a:p>
            <a:pPr lvl="1"/>
            <a:r>
              <a:rPr lang="en-US" sz="1600" dirty="0" smtClean="0"/>
              <a:t>“Technical </a:t>
            </a:r>
            <a:r>
              <a:rPr lang="en-US" sz="1600" dirty="0"/>
              <a:t>data in furtherance of a contract between the exporter and an agency of the USG if the contract provides for the export of the data and such data does not disclose the details of design, development, production, or manufacture of any defense </a:t>
            </a:r>
            <a:r>
              <a:rPr lang="en-US" sz="1600" dirty="0" smtClean="0"/>
              <a:t>article.”</a:t>
            </a:r>
            <a:endParaRPr lang="en-US" sz="1600" dirty="0"/>
          </a:p>
          <a:p>
            <a:pPr lvl="1"/>
            <a:r>
              <a:rPr lang="en-US" sz="1600" dirty="0" smtClean="0"/>
              <a:t>“Technical </a:t>
            </a:r>
            <a:r>
              <a:rPr lang="en-US" sz="1600" dirty="0"/>
              <a:t>data approved for public release by the cognizant USG department</a:t>
            </a:r>
            <a:r>
              <a:rPr lang="en-US" sz="1600" dirty="0" smtClean="0"/>
              <a:t>.   </a:t>
            </a:r>
            <a:r>
              <a:rPr lang="en-US" sz="1600" dirty="0"/>
              <a:t>It does not require that the information be published in order to qualify for the exemption</a:t>
            </a:r>
            <a:r>
              <a:rPr lang="en-US" sz="1600" dirty="0" smtClean="0"/>
              <a:t>.”</a:t>
            </a:r>
            <a:endParaRPr lang="en-US" dirty="0"/>
          </a:p>
          <a:p>
            <a:r>
              <a:rPr lang="en-US" dirty="0"/>
              <a:t>Shipments by or for USG Agencies (126.4</a:t>
            </a:r>
            <a:r>
              <a:rPr lang="en-US" dirty="0" smtClean="0"/>
              <a:t>):</a:t>
            </a:r>
          </a:p>
          <a:p>
            <a:pPr lvl="1"/>
            <a:r>
              <a:rPr lang="en-US" sz="1600" dirty="0" smtClean="0"/>
              <a:t>“A </a:t>
            </a:r>
            <a:r>
              <a:rPr lang="en-US" sz="1600" dirty="0"/>
              <a:t>license is not required for the temporary import, or temporary export, of any defense article, including technical data or the performance of a defense service, by or for any agency of the USG for official use by such an agency, or for carrying out any foreign assistance, cooperative project or sales program authorized by law and subject to control by the President by other means</a:t>
            </a:r>
            <a:r>
              <a:rPr lang="en-US" sz="1600" dirty="0" smtClean="0"/>
              <a:t>.”</a:t>
            </a:r>
            <a:endParaRPr lang="en-US" sz="1600" dirty="0"/>
          </a:p>
          <a:p>
            <a:pPr lvl="1"/>
            <a:endParaRPr lang="en-US" dirty="0"/>
          </a:p>
          <a:p>
            <a:endParaRPr lang="en-US" dirty="0"/>
          </a:p>
        </p:txBody>
      </p:sp>
      <p:sp>
        <p:nvSpPr>
          <p:cNvPr id="5" name="Slide Number Placeholder 4"/>
          <p:cNvSpPr>
            <a:spLocks noGrp="1"/>
          </p:cNvSpPr>
          <p:nvPr>
            <p:ph type="sldNum" sz="quarter" idx="12"/>
          </p:nvPr>
        </p:nvSpPr>
        <p:spPr/>
        <p:txBody>
          <a:bodyPr/>
          <a:lstStyle/>
          <a:p>
            <a:pPr>
              <a:defRPr/>
            </a:pPr>
            <a:fld id="{07F96488-EE5A-44C8-ADC4-E52558608C46}" type="slidenum">
              <a:rPr lang="en-US" smtClean="0"/>
              <a:pPr>
                <a:defRPr/>
              </a:pPr>
              <a:t>25</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2136" y="76200"/>
            <a:ext cx="1160323" cy="924072"/>
          </a:xfrm>
          <a:prstGeom prst="rect">
            <a:avLst/>
          </a:prstGeom>
        </p:spPr>
      </p:pic>
    </p:spTree>
    <p:extLst>
      <p:ext uri="{BB962C8B-B14F-4D97-AF65-F5344CB8AC3E}">
        <p14:creationId xmlns:p14="http://schemas.microsoft.com/office/powerpoint/2010/main" val="2862638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Administration Regulations</a:t>
            </a:r>
            <a:endParaRPr lang="en-US" dirty="0"/>
          </a:p>
        </p:txBody>
      </p:sp>
      <p:sp>
        <p:nvSpPr>
          <p:cNvPr id="3" name="Content Placeholder 2"/>
          <p:cNvSpPr>
            <a:spLocks noGrp="1"/>
          </p:cNvSpPr>
          <p:nvPr>
            <p:ph idx="1"/>
          </p:nvPr>
        </p:nvSpPr>
        <p:spPr>
          <a:xfrm>
            <a:off x="457200" y="1066800"/>
            <a:ext cx="8229600" cy="5029200"/>
          </a:xfrm>
        </p:spPr>
        <p:txBody>
          <a:bodyPr/>
          <a:lstStyle/>
          <a:p>
            <a:r>
              <a:rPr lang="en-US" dirty="0" smtClean="0"/>
              <a:t>What is “subject to the EAR”?</a:t>
            </a:r>
          </a:p>
          <a:p>
            <a:pPr lvl="1"/>
            <a:r>
              <a:rPr lang="en-US" dirty="0" smtClean="0"/>
              <a:t>ALL items in the U.S. on the Commerce Control List (CCL) </a:t>
            </a:r>
            <a:r>
              <a:rPr lang="en-US" u="sng" dirty="0" smtClean="0"/>
              <a:t>except</a:t>
            </a:r>
            <a:r>
              <a:rPr lang="en-US" dirty="0" smtClean="0"/>
              <a:t>:</a:t>
            </a:r>
          </a:p>
          <a:p>
            <a:pPr lvl="2"/>
            <a:r>
              <a:rPr lang="en-US" dirty="0" smtClean="0"/>
              <a:t>Publicly available technology and software (734.7)</a:t>
            </a:r>
          </a:p>
          <a:p>
            <a:pPr lvl="2"/>
            <a:endParaRPr lang="en-US" dirty="0" smtClean="0"/>
          </a:p>
          <a:p>
            <a:pPr lvl="2"/>
            <a:r>
              <a:rPr lang="en-US" dirty="0" smtClean="0"/>
              <a:t>Products of fundamental research (734.8)</a:t>
            </a:r>
          </a:p>
          <a:p>
            <a:pPr lvl="2"/>
            <a:endParaRPr lang="en-US" dirty="0" smtClean="0"/>
          </a:p>
          <a:p>
            <a:pPr lvl="2"/>
            <a:r>
              <a:rPr lang="en-US" dirty="0" smtClean="0"/>
              <a:t>Literary non-technical publications such as newspapers or literary works available at libraries</a:t>
            </a:r>
          </a:p>
          <a:p>
            <a:pPr lvl="2"/>
            <a:endParaRPr lang="en-US" dirty="0" smtClean="0"/>
          </a:p>
          <a:p>
            <a:pPr lvl="2"/>
            <a:r>
              <a:rPr lang="en-US" dirty="0" smtClean="0"/>
              <a:t>Items subject to other control jurisdictions (e.g., ITAR)</a:t>
            </a:r>
          </a:p>
          <a:p>
            <a:pPr lvl="2"/>
            <a:endParaRPr lang="en-US" dirty="0" smtClean="0"/>
          </a:p>
        </p:txBody>
      </p:sp>
      <p:sp>
        <p:nvSpPr>
          <p:cNvPr id="5" name="Slide Number Placeholder 4"/>
          <p:cNvSpPr>
            <a:spLocks noGrp="1"/>
          </p:cNvSpPr>
          <p:nvPr>
            <p:ph type="sldNum" sz="quarter" idx="12"/>
          </p:nvPr>
        </p:nvSpPr>
        <p:spPr/>
        <p:txBody>
          <a:bodyPr/>
          <a:lstStyle/>
          <a:p>
            <a:pPr>
              <a:defRPr/>
            </a:pPr>
            <a:fld id="{07F96488-EE5A-44C8-ADC4-E52558608C46}" type="slidenum">
              <a:rPr lang="en-US" smtClean="0"/>
              <a:pPr>
                <a:defRPr/>
              </a:pPr>
              <a:t>26</a:t>
            </a:fld>
            <a:endParaRPr lang="en-US" dirty="0"/>
          </a:p>
        </p:txBody>
      </p:sp>
      <p:sp>
        <p:nvSpPr>
          <p:cNvPr id="6" name="Text Box 5"/>
          <p:cNvSpPr txBox="1">
            <a:spLocks noChangeArrowheads="1"/>
          </p:cNvSpPr>
          <p:nvPr/>
        </p:nvSpPr>
        <p:spPr bwMode="auto">
          <a:xfrm>
            <a:off x="533400" y="5759450"/>
            <a:ext cx="8229600" cy="946150"/>
          </a:xfrm>
          <a:prstGeom prst="rect">
            <a:avLst/>
          </a:prstGeom>
          <a:solidFill>
            <a:schemeClr val="tx2">
              <a:lumMod val="40000"/>
              <a:lumOff val="60000"/>
            </a:schemeClr>
          </a:solidFill>
          <a:ln>
            <a:noFill/>
          </a:ln>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0"/>
              </a:spcBef>
              <a:spcAft>
                <a:spcPct val="0"/>
              </a:spcAft>
              <a:defRPr sz="1400">
                <a:solidFill>
                  <a:schemeClr val="tx1"/>
                </a:solidFill>
                <a:latin typeface="Times New Roman" pitchFamily="18" charset="0"/>
              </a:defRPr>
            </a:lvl6pPr>
            <a:lvl7pPr marL="2971800" indent="-228600" algn="ctr" eaLnBrk="0" fontAlgn="base" hangingPunct="0">
              <a:spcBef>
                <a:spcPct val="0"/>
              </a:spcBef>
              <a:spcAft>
                <a:spcPct val="0"/>
              </a:spcAft>
              <a:defRPr sz="1400">
                <a:solidFill>
                  <a:schemeClr val="tx1"/>
                </a:solidFill>
                <a:latin typeface="Times New Roman" pitchFamily="18" charset="0"/>
              </a:defRPr>
            </a:lvl7pPr>
            <a:lvl8pPr marL="3429000" indent="-228600" algn="ctr" eaLnBrk="0" fontAlgn="base" hangingPunct="0">
              <a:spcBef>
                <a:spcPct val="0"/>
              </a:spcBef>
              <a:spcAft>
                <a:spcPct val="0"/>
              </a:spcAft>
              <a:defRPr sz="1400">
                <a:solidFill>
                  <a:schemeClr val="tx1"/>
                </a:solidFill>
                <a:latin typeface="Times New Roman" pitchFamily="18" charset="0"/>
              </a:defRPr>
            </a:lvl8pPr>
            <a:lvl9pPr marL="3886200" indent="-228600" algn="ctr" eaLnBrk="0" fontAlgn="base" hangingPunct="0">
              <a:spcBef>
                <a:spcPct val="0"/>
              </a:spcBef>
              <a:spcAft>
                <a:spcPct val="0"/>
              </a:spcAft>
              <a:defRPr sz="1400">
                <a:solidFill>
                  <a:schemeClr val="tx1"/>
                </a:solidFill>
                <a:latin typeface="Times New Roman" pitchFamily="18" charset="0"/>
              </a:defRPr>
            </a:lvl9pPr>
          </a:lstStyle>
          <a:p>
            <a:pPr>
              <a:spcBef>
                <a:spcPct val="50000"/>
              </a:spcBef>
            </a:pPr>
            <a:r>
              <a:rPr lang="en-US" sz="2800" i="1" dirty="0">
                <a:latin typeface="Tahoma" pitchFamily="34" charset="0"/>
              </a:rPr>
              <a:t>Broad jurisdiction BUT…                                    narrow license requirements</a:t>
            </a:r>
          </a:p>
        </p:txBody>
      </p:sp>
      <p:graphicFrame>
        <p:nvGraphicFramePr>
          <p:cNvPr id="4" name="Object 3"/>
          <p:cNvGraphicFramePr>
            <a:graphicFrameLocks noGrp="1" noChangeAspect="1"/>
          </p:cNvGraphicFramePr>
          <p:nvPr>
            <p:extLst>
              <p:ext uri="{D42A27DB-BD31-4B8C-83A1-F6EECF244321}">
                <p14:modId xmlns:p14="http://schemas.microsoft.com/office/powerpoint/2010/main" val="2234282943"/>
              </p:ext>
            </p:extLst>
          </p:nvPr>
        </p:nvGraphicFramePr>
        <p:xfrm>
          <a:off x="7010400" y="5456237"/>
          <a:ext cx="1279525" cy="1249363"/>
        </p:xfrm>
        <a:graphic>
          <a:graphicData uri="http://schemas.openxmlformats.org/presentationml/2006/ole">
            <mc:AlternateContent xmlns:mc="http://schemas.openxmlformats.org/markup-compatibility/2006">
              <mc:Choice xmlns:v="urn:schemas-microsoft-com:vml" Requires="v">
                <p:oleObj spid="_x0000_s5236" name="Clip" r:id="rId3" imgW="1279525" imgH="1249680" progId="MS_ClipArt_Gallery.2">
                  <p:embed/>
                </p:oleObj>
              </mc:Choice>
              <mc:Fallback>
                <p:oleObj name="Clip" r:id="rId3" imgW="1279525" imgH="1249680" progId="MS_ClipArt_Gallery.2">
                  <p:embed/>
                  <p:pic>
                    <p:nvPicPr>
                      <p:cNvPr id="0" name="Object 1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5456237"/>
                        <a:ext cx="1279525"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9600" y="76200"/>
            <a:ext cx="838200" cy="838200"/>
          </a:xfrm>
          <a:prstGeom prst="rect">
            <a:avLst/>
          </a:prstGeom>
        </p:spPr>
      </p:pic>
    </p:spTree>
    <p:extLst>
      <p:ext uri="{BB962C8B-B14F-4D97-AF65-F5344CB8AC3E}">
        <p14:creationId xmlns:p14="http://schemas.microsoft.com/office/powerpoint/2010/main" val="34360166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Export Administration </a:t>
            </a:r>
            <a:r>
              <a:rPr lang="en-US" dirty="0" smtClean="0"/>
              <a:t>Regulations</a:t>
            </a:r>
            <a:endParaRPr lang="en-US" dirty="0"/>
          </a:p>
        </p:txBody>
      </p:sp>
      <p:sp>
        <p:nvSpPr>
          <p:cNvPr id="3" name="Content Placeholder 2"/>
          <p:cNvSpPr>
            <a:spLocks noGrp="1"/>
          </p:cNvSpPr>
          <p:nvPr>
            <p:ph idx="1"/>
          </p:nvPr>
        </p:nvSpPr>
        <p:spPr>
          <a:xfrm>
            <a:off x="457200" y="1066800"/>
            <a:ext cx="8229600" cy="5029200"/>
          </a:xfrm>
        </p:spPr>
        <p:txBody>
          <a:bodyPr/>
          <a:lstStyle/>
          <a:p>
            <a:pPr marL="914400" lvl="2" indent="0">
              <a:buNone/>
            </a:pPr>
            <a:endParaRPr lang="en-US" dirty="0" smtClean="0"/>
          </a:p>
          <a:p>
            <a:r>
              <a:rPr lang="en-US" dirty="0" smtClean="0"/>
              <a:t>What </a:t>
            </a:r>
            <a:r>
              <a:rPr lang="en-US" dirty="0"/>
              <a:t>is controlled by </a:t>
            </a:r>
            <a:r>
              <a:rPr lang="en-US" dirty="0" smtClean="0"/>
              <a:t>EAR (i.e., what needs a license to export)?</a:t>
            </a:r>
          </a:p>
          <a:p>
            <a:endParaRPr lang="en-US" dirty="0"/>
          </a:p>
          <a:p>
            <a:pPr lvl="1"/>
            <a:r>
              <a:rPr lang="en-US" dirty="0" smtClean="0"/>
              <a:t>Technology that is required for the </a:t>
            </a:r>
            <a:r>
              <a:rPr lang="en-US" dirty="0" smtClean="0">
                <a:solidFill>
                  <a:srgbClr val="FF0000"/>
                </a:solidFill>
              </a:rPr>
              <a:t>development, production, or use</a:t>
            </a:r>
            <a:r>
              <a:rPr lang="en-US" dirty="0" smtClean="0"/>
              <a:t> of items </a:t>
            </a:r>
            <a:r>
              <a:rPr lang="en-US" dirty="0"/>
              <a:t>on the Commerce Control List (CCL</a:t>
            </a:r>
            <a:r>
              <a:rPr lang="en-US" dirty="0" smtClean="0"/>
              <a:t>)</a:t>
            </a:r>
          </a:p>
          <a:p>
            <a:pPr lvl="1"/>
            <a:endParaRPr lang="en-US" dirty="0" smtClean="0"/>
          </a:p>
          <a:p>
            <a:pPr lvl="1"/>
            <a:r>
              <a:rPr lang="en-US" dirty="0" smtClean="0"/>
              <a:t>“Dual use” items </a:t>
            </a:r>
            <a:r>
              <a:rPr lang="en-US" dirty="0"/>
              <a:t>(</a:t>
            </a:r>
            <a:r>
              <a:rPr lang="en-US" dirty="0" smtClean="0"/>
              <a:t>have both commercial and military applications)</a:t>
            </a:r>
          </a:p>
          <a:p>
            <a:pPr lvl="1"/>
            <a:endParaRPr lang="en-US" dirty="0" smtClean="0"/>
          </a:p>
          <a:p>
            <a:pPr lvl="1"/>
            <a:r>
              <a:rPr lang="en-US" dirty="0" smtClean="0"/>
              <a:t>Items are controlled based on what country they will be exported to (in contrast to ITAR)</a:t>
            </a:r>
            <a:endParaRPr lang="en-US" dirty="0"/>
          </a:p>
          <a:p>
            <a:pPr lvl="1"/>
            <a:endParaRPr lang="en-US" dirty="0"/>
          </a:p>
        </p:txBody>
      </p:sp>
      <p:sp>
        <p:nvSpPr>
          <p:cNvPr id="5" name="Slide Number Placeholder 4"/>
          <p:cNvSpPr>
            <a:spLocks noGrp="1"/>
          </p:cNvSpPr>
          <p:nvPr>
            <p:ph type="sldNum" sz="quarter" idx="12"/>
          </p:nvPr>
        </p:nvSpPr>
        <p:spPr/>
        <p:txBody>
          <a:bodyPr/>
          <a:lstStyle/>
          <a:p>
            <a:pPr>
              <a:defRPr/>
            </a:pPr>
            <a:fld id="{07F96488-EE5A-44C8-ADC4-E52558608C46}" type="slidenum">
              <a:rPr lang="en-US" smtClean="0"/>
              <a:pPr>
                <a:defRPr/>
              </a:pPr>
              <a:t>27</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600" y="76200"/>
            <a:ext cx="838200" cy="838200"/>
          </a:xfrm>
          <a:prstGeom prst="rect">
            <a:avLst/>
          </a:prstGeom>
        </p:spPr>
      </p:pic>
    </p:spTree>
    <p:extLst>
      <p:ext uri="{BB962C8B-B14F-4D97-AF65-F5344CB8AC3E}">
        <p14:creationId xmlns:p14="http://schemas.microsoft.com/office/powerpoint/2010/main" val="9718574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Commerce Control List (CCL)</a:t>
            </a:r>
            <a:endParaRPr lang="en-US" dirty="0"/>
          </a:p>
        </p:txBody>
      </p:sp>
      <p:sp>
        <p:nvSpPr>
          <p:cNvPr id="3" name="Content Placeholder 2"/>
          <p:cNvSpPr>
            <a:spLocks noGrp="1"/>
          </p:cNvSpPr>
          <p:nvPr>
            <p:ph idx="1"/>
          </p:nvPr>
        </p:nvSpPr>
        <p:spPr/>
        <p:txBody>
          <a:bodyPr/>
          <a:lstStyle/>
          <a:p>
            <a:r>
              <a:rPr lang="en-US" dirty="0"/>
              <a:t>Contains lists of those items subject to the licensing authority of </a:t>
            </a:r>
            <a:r>
              <a:rPr lang="en-US" dirty="0" smtClean="0"/>
              <a:t>DOC/BIS</a:t>
            </a:r>
          </a:p>
          <a:p>
            <a:pPr lvl="1"/>
            <a:r>
              <a:rPr lang="en-US" sz="2000" dirty="0" smtClean="0"/>
              <a:t>Similar concept to the USML for ITAR</a:t>
            </a:r>
          </a:p>
          <a:p>
            <a:endParaRPr lang="en-US" dirty="0" smtClean="0"/>
          </a:p>
          <a:p>
            <a:r>
              <a:rPr lang="en-US" dirty="0"/>
              <a:t>Most items are described in terms of their technical </a:t>
            </a:r>
            <a:r>
              <a:rPr lang="en-US" dirty="0" smtClean="0"/>
              <a:t>parameters</a:t>
            </a:r>
            <a:endParaRPr lang="en-US" dirty="0"/>
          </a:p>
          <a:p>
            <a:endParaRPr lang="en-US" dirty="0"/>
          </a:p>
          <a:p>
            <a:r>
              <a:rPr lang="en-US" dirty="0"/>
              <a:t>Each </a:t>
            </a:r>
            <a:r>
              <a:rPr lang="en-US" dirty="0" smtClean="0"/>
              <a:t>list entry has a unique </a:t>
            </a:r>
            <a:r>
              <a:rPr lang="en-US" dirty="0"/>
              <a:t>Export Control Classification Number (“ECCN</a:t>
            </a:r>
            <a:r>
              <a:rPr lang="en-US" dirty="0" smtClean="0"/>
              <a:t>”)</a:t>
            </a:r>
          </a:p>
          <a:p>
            <a:pPr lvl="1"/>
            <a:r>
              <a:rPr lang="en-US" sz="2000" dirty="0"/>
              <a:t>C</a:t>
            </a:r>
            <a:r>
              <a:rPr lang="en-US" sz="2000" dirty="0" smtClean="0"/>
              <a:t>haracterizes </a:t>
            </a:r>
            <a:r>
              <a:rPr lang="en-US" sz="2000" dirty="0"/>
              <a:t>the nature of the controlled technology as a unique 5-character </a:t>
            </a:r>
            <a:r>
              <a:rPr lang="en-US" sz="2000" dirty="0" smtClean="0"/>
              <a:t>string (e.g., “0A018”)</a:t>
            </a:r>
            <a:endParaRPr lang="en-US" sz="2000" dirty="0"/>
          </a:p>
          <a:p>
            <a:endParaRPr lang="en-US" dirty="0"/>
          </a:p>
          <a:p>
            <a:endParaRPr lang="en-US" dirty="0"/>
          </a:p>
        </p:txBody>
      </p:sp>
      <p:sp>
        <p:nvSpPr>
          <p:cNvPr id="5" name="Slide Number Placeholder 4"/>
          <p:cNvSpPr>
            <a:spLocks noGrp="1"/>
          </p:cNvSpPr>
          <p:nvPr>
            <p:ph type="sldNum" sz="quarter" idx="12"/>
          </p:nvPr>
        </p:nvSpPr>
        <p:spPr/>
        <p:txBody>
          <a:bodyPr/>
          <a:lstStyle/>
          <a:p>
            <a:pPr>
              <a:defRPr/>
            </a:pPr>
            <a:fld id="{07F96488-EE5A-44C8-ADC4-E52558608C46}" type="slidenum">
              <a:rPr lang="en-US" smtClean="0"/>
              <a:pPr>
                <a:defRPr/>
              </a:pPr>
              <a:t>28</a:t>
            </a:fld>
            <a:endParaRPr lang="en-US" dirty="0"/>
          </a:p>
        </p:txBody>
      </p:sp>
    </p:spTree>
    <p:extLst>
      <p:ext uri="{BB962C8B-B14F-4D97-AF65-F5344CB8AC3E}">
        <p14:creationId xmlns:p14="http://schemas.microsoft.com/office/powerpoint/2010/main" val="1609407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Categories of the CCL</a:t>
            </a:r>
            <a:endParaRPr lang="en-US" dirty="0"/>
          </a:p>
        </p:txBody>
      </p:sp>
      <p:sp>
        <p:nvSpPr>
          <p:cNvPr id="5" name="Slide Number Placeholder 4"/>
          <p:cNvSpPr>
            <a:spLocks noGrp="1"/>
          </p:cNvSpPr>
          <p:nvPr>
            <p:ph type="sldNum" sz="quarter" idx="12"/>
          </p:nvPr>
        </p:nvSpPr>
        <p:spPr/>
        <p:txBody>
          <a:bodyPr/>
          <a:lstStyle/>
          <a:p>
            <a:pPr>
              <a:defRPr/>
            </a:pPr>
            <a:fld id="{07F96488-EE5A-44C8-ADC4-E52558608C46}" type="slidenum">
              <a:rPr lang="en-US" smtClean="0"/>
              <a:pPr>
                <a:defRPr/>
              </a:pPr>
              <a:t>29</a:t>
            </a:fld>
            <a:endParaRPr lang="en-US" dirty="0"/>
          </a:p>
        </p:txBody>
      </p:sp>
      <p:graphicFrame>
        <p:nvGraphicFramePr>
          <p:cNvPr id="6" name="Object 5"/>
          <p:cNvGraphicFramePr>
            <a:graphicFrameLocks noGrp="1" noChangeAspect="1"/>
          </p:cNvGraphicFramePr>
          <p:nvPr>
            <p:extLst>
              <p:ext uri="{D42A27DB-BD31-4B8C-83A1-F6EECF244321}">
                <p14:modId xmlns:p14="http://schemas.microsoft.com/office/powerpoint/2010/main" val="931319708"/>
              </p:ext>
            </p:extLst>
          </p:nvPr>
        </p:nvGraphicFramePr>
        <p:xfrm>
          <a:off x="1544637" y="1316037"/>
          <a:ext cx="5770563" cy="5237163"/>
        </p:xfrm>
        <a:graphic>
          <a:graphicData uri="http://schemas.openxmlformats.org/presentationml/2006/ole">
            <mc:AlternateContent xmlns:mc="http://schemas.openxmlformats.org/markup-compatibility/2006">
              <mc:Choice xmlns:v="urn:schemas-microsoft-com:vml" Requires="v">
                <p:oleObj spid="_x0000_s3206" name="Worksheet" r:id="rId3" imgW="3190951" imgH="2895600" progId="Excel.Sheet.8">
                  <p:embed/>
                </p:oleObj>
              </mc:Choice>
              <mc:Fallback>
                <p:oleObj name="Worksheet" r:id="rId3" imgW="3190951" imgH="2895600" progId="Excel.Shee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637" y="1316037"/>
                        <a:ext cx="5770563" cy="523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50455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8575"/>
            <a:ext cx="5815013" cy="990600"/>
          </a:xfrm>
        </p:spPr>
        <p:txBody>
          <a:bodyPr/>
          <a:lstStyle/>
          <a:p>
            <a:r>
              <a:rPr lang="en-US" sz="3600" dirty="0" smtClean="0"/>
              <a:t>Governing Federal Regulations</a:t>
            </a:r>
            <a:endParaRPr lang="en-US" sz="3600" dirty="0"/>
          </a:p>
        </p:txBody>
      </p:sp>
      <p:sp>
        <p:nvSpPr>
          <p:cNvPr id="3" name="Content Placeholder 2"/>
          <p:cNvSpPr>
            <a:spLocks noGrp="1"/>
          </p:cNvSpPr>
          <p:nvPr>
            <p:ph idx="1"/>
          </p:nvPr>
        </p:nvSpPr>
        <p:spPr>
          <a:xfrm>
            <a:off x="26504" y="1588604"/>
            <a:ext cx="8229600" cy="5029200"/>
          </a:xfrm>
        </p:spPr>
        <p:txBody>
          <a:bodyPr/>
          <a:lstStyle/>
          <a:p>
            <a:r>
              <a:rPr lang="en-US" sz="2400" dirty="0" smtClean="0"/>
              <a:t>International Traffic in Arms Regulations (ITAR)</a:t>
            </a:r>
          </a:p>
          <a:p>
            <a:pPr lvl="1"/>
            <a:r>
              <a:rPr lang="en-US" sz="1600" dirty="0" smtClean="0"/>
              <a:t>Protects key U.S. defense-related technology </a:t>
            </a:r>
            <a:r>
              <a:rPr lang="en-US" sz="1600" dirty="0" smtClean="0">
                <a:solidFill>
                  <a:srgbClr val="FF0000"/>
                </a:solidFill>
              </a:rPr>
              <a:t>(including weather satellites)</a:t>
            </a:r>
            <a:r>
              <a:rPr lang="en-US" sz="1600" dirty="0" smtClean="0"/>
              <a:t> from </a:t>
            </a:r>
            <a:r>
              <a:rPr lang="en-US" sz="1600" dirty="0"/>
              <a:t>foreign </a:t>
            </a:r>
            <a:r>
              <a:rPr lang="en-US" sz="1600" dirty="0" smtClean="0"/>
              <a:t>access</a:t>
            </a:r>
          </a:p>
          <a:p>
            <a:pPr lvl="1"/>
            <a:r>
              <a:rPr lang="en-US" sz="1600" dirty="0"/>
              <a:t>22 Code of Federal Regulations Chapter I, Subchapter M, Parts </a:t>
            </a:r>
            <a:r>
              <a:rPr lang="en-US" sz="1600" dirty="0" smtClean="0"/>
              <a:t>120-130</a:t>
            </a:r>
          </a:p>
          <a:p>
            <a:pPr lvl="1"/>
            <a:r>
              <a:rPr lang="en-US" sz="1600" dirty="0" smtClean="0"/>
              <a:t>U.S. regulation/licensing </a:t>
            </a:r>
            <a:r>
              <a:rPr lang="en-US" sz="1600" dirty="0"/>
              <a:t>a</a:t>
            </a:r>
            <a:r>
              <a:rPr lang="en-US" sz="1600" dirty="0" smtClean="0"/>
              <a:t>uthority:  Department </a:t>
            </a:r>
            <a:r>
              <a:rPr lang="en-US" sz="1600" dirty="0"/>
              <a:t>of State’s Directorate of Defense Trade </a:t>
            </a:r>
            <a:r>
              <a:rPr lang="en-US" sz="1600" dirty="0" smtClean="0"/>
              <a:t>Controls (DOS/DDTC)</a:t>
            </a:r>
          </a:p>
          <a:p>
            <a:pPr lvl="1"/>
            <a:r>
              <a:rPr lang="en-US" sz="1600" i="1" dirty="0"/>
              <a:t>http://</a:t>
            </a:r>
            <a:r>
              <a:rPr lang="en-US" sz="1600" i="1" dirty="0" smtClean="0"/>
              <a:t>www.pmddtc.state.gov/regulations_laws/itar_official.html</a:t>
            </a:r>
          </a:p>
          <a:p>
            <a:pPr lvl="1"/>
            <a:endParaRPr lang="en-US" sz="1600" dirty="0" smtClean="0"/>
          </a:p>
          <a:p>
            <a:pPr lvl="1"/>
            <a:endParaRPr lang="en-US" sz="1600" dirty="0" smtClean="0"/>
          </a:p>
          <a:p>
            <a:r>
              <a:rPr lang="en-US" sz="2400" dirty="0" smtClean="0"/>
              <a:t>Export Administration Regulations (EAR)</a:t>
            </a:r>
          </a:p>
          <a:p>
            <a:pPr lvl="1"/>
            <a:r>
              <a:rPr lang="en-US" sz="1600" dirty="0" smtClean="0"/>
              <a:t>Protects key commercial-application technology </a:t>
            </a:r>
            <a:r>
              <a:rPr lang="en-US" sz="1600" dirty="0"/>
              <a:t>from foreign </a:t>
            </a:r>
            <a:r>
              <a:rPr lang="en-US" sz="1600" dirty="0" smtClean="0"/>
              <a:t>access</a:t>
            </a:r>
          </a:p>
          <a:p>
            <a:pPr lvl="1"/>
            <a:r>
              <a:rPr lang="en-US" sz="1600" dirty="0"/>
              <a:t>15 CFR </a:t>
            </a:r>
            <a:r>
              <a:rPr lang="en-US" sz="1600" dirty="0" smtClean="0"/>
              <a:t>Parts 730-774</a:t>
            </a:r>
          </a:p>
          <a:p>
            <a:pPr lvl="1"/>
            <a:r>
              <a:rPr lang="en-US" sz="1600" dirty="0"/>
              <a:t>U.S. </a:t>
            </a:r>
            <a:r>
              <a:rPr lang="en-US" sz="1600" dirty="0" smtClean="0"/>
              <a:t>regulation/licensing authority</a:t>
            </a:r>
            <a:r>
              <a:rPr lang="en-US" sz="1600" dirty="0"/>
              <a:t>: Department </a:t>
            </a:r>
            <a:r>
              <a:rPr lang="en-US" sz="1600" dirty="0" smtClean="0"/>
              <a:t>of Commerce’s Bureau of Industry &amp; Security (DOC/BIS)</a:t>
            </a:r>
          </a:p>
          <a:p>
            <a:pPr lvl="1"/>
            <a:r>
              <a:rPr lang="en-US" sz="1600" i="1" dirty="0"/>
              <a:t>http://www.bis.doc.gov/policiesandregulations/ear/index.htm</a:t>
            </a:r>
          </a:p>
          <a:p>
            <a:pPr lvl="1"/>
            <a:endParaRPr lang="en-US" sz="1600" dirty="0" smtClean="0"/>
          </a:p>
          <a:p>
            <a:pPr lvl="1"/>
            <a:endParaRPr lang="en-US" sz="1600" dirty="0" smtClean="0"/>
          </a:p>
        </p:txBody>
      </p:sp>
      <p:sp>
        <p:nvSpPr>
          <p:cNvPr id="5" name="Slide Number Placeholder 4"/>
          <p:cNvSpPr>
            <a:spLocks noGrp="1"/>
          </p:cNvSpPr>
          <p:nvPr>
            <p:ph type="sldNum" sz="quarter" idx="12"/>
          </p:nvPr>
        </p:nvSpPr>
        <p:spPr/>
        <p:txBody>
          <a:bodyPr/>
          <a:lstStyle/>
          <a:p>
            <a:pPr>
              <a:defRPr/>
            </a:pPr>
            <a:fld id="{07F96488-EE5A-44C8-ADC4-E52558608C46}" type="slidenum">
              <a:rPr lang="en-US" smtClean="0"/>
              <a:pPr>
                <a:defRPr/>
              </a:pPr>
              <a:t>3</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1981200"/>
            <a:ext cx="990600" cy="990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200" y="4495800"/>
            <a:ext cx="990600" cy="990600"/>
          </a:xfrm>
          <a:prstGeom prst="rect">
            <a:avLst/>
          </a:prstGeom>
        </p:spPr>
      </p:pic>
    </p:spTree>
    <p:extLst>
      <p:ext uri="{BB962C8B-B14F-4D97-AF65-F5344CB8AC3E}">
        <p14:creationId xmlns:p14="http://schemas.microsoft.com/office/powerpoint/2010/main" val="19896462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8575"/>
            <a:ext cx="5662613" cy="990600"/>
          </a:xfrm>
        </p:spPr>
        <p:txBody>
          <a:bodyPr/>
          <a:lstStyle/>
          <a:p>
            <a:r>
              <a:rPr lang="en-US" dirty="0"/>
              <a:t>Product Groups of the </a:t>
            </a:r>
            <a:r>
              <a:rPr lang="en-US" dirty="0" smtClean="0"/>
              <a:t>CCL           (</a:t>
            </a:r>
            <a:r>
              <a:rPr lang="en-US" dirty="0"/>
              <a:t>sub-categories of previous </a:t>
            </a:r>
            <a:r>
              <a:rPr lang="en-US" dirty="0" smtClean="0"/>
              <a:t>page)</a:t>
            </a:r>
            <a:endParaRPr lang="en-US" dirty="0"/>
          </a:p>
        </p:txBody>
      </p:sp>
      <p:sp>
        <p:nvSpPr>
          <p:cNvPr id="5" name="Slide Number Placeholder 4"/>
          <p:cNvSpPr>
            <a:spLocks noGrp="1"/>
          </p:cNvSpPr>
          <p:nvPr>
            <p:ph type="sldNum" sz="quarter" idx="12"/>
          </p:nvPr>
        </p:nvSpPr>
        <p:spPr/>
        <p:txBody>
          <a:bodyPr/>
          <a:lstStyle/>
          <a:p>
            <a:pPr>
              <a:defRPr/>
            </a:pPr>
            <a:fld id="{07F96488-EE5A-44C8-ADC4-E52558608C46}" type="slidenum">
              <a:rPr lang="en-US" smtClean="0"/>
              <a:pPr>
                <a:defRPr/>
              </a:pPr>
              <a:t>30</a:t>
            </a:fld>
            <a:endParaRPr lang="en-US" dirty="0"/>
          </a:p>
        </p:txBody>
      </p:sp>
      <p:graphicFrame>
        <p:nvGraphicFramePr>
          <p:cNvPr id="6" name="Object 5"/>
          <p:cNvGraphicFramePr>
            <a:graphicFrameLocks noGrp="1" noChangeAspect="1"/>
          </p:cNvGraphicFramePr>
          <p:nvPr/>
        </p:nvGraphicFramePr>
        <p:xfrm>
          <a:off x="914400" y="1676400"/>
          <a:ext cx="7772400" cy="2203450"/>
        </p:xfrm>
        <a:graphic>
          <a:graphicData uri="http://schemas.openxmlformats.org/presentationml/2006/ole">
            <mc:AlternateContent xmlns:mc="http://schemas.openxmlformats.org/markup-compatibility/2006">
              <mc:Choice xmlns:v="urn:schemas-microsoft-com:vml" Requires="v">
                <p:oleObj spid="_x0000_s4229" name="Worksheet" r:id="rId3" imgW="3933749" imgH="1257300" progId="Excel.Sheet.8">
                  <p:embed/>
                </p:oleObj>
              </mc:Choice>
              <mc:Fallback>
                <p:oleObj name="Worksheet" r:id="rId3" imgW="3933749" imgH="1257300" progId="Excel.Shee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76400"/>
                        <a:ext cx="7772400" cy="220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481278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You Determine the ECCN Number for an Item?</a:t>
            </a:r>
            <a:endParaRPr lang="en-US" dirty="0"/>
          </a:p>
        </p:txBody>
      </p:sp>
      <p:sp>
        <p:nvSpPr>
          <p:cNvPr id="3" name="Content Placeholder 2"/>
          <p:cNvSpPr>
            <a:spLocks noGrp="1"/>
          </p:cNvSpPr>
          <p:nvPr>
            <p:ph idx="1"/>
          </p:nvPr>
        </p:nvSpPr>
        <p:spPr/>
        <p:txBody>
          <a:bodyPr/>
          <a:lstStyle/>
          <a:p>
            <a:r>
              <a:rPr lang="en-US" dirty="0" smtClean="0"/>
              <a:t>Ask the manufacturer</a:t>
            </a:r>
          </a:p>
          <a:p>
            <a:pPr lvl="1"/>
            <a:endParaRPr lang="en-US" dirty="0" smtClean="0"/>
          </a:p>
          <a:p>
            <a:r>
              <a:rPr lang="en-US" dirty="0" smtClean="0"/>
              <a:t>Self classify</a:t>
            </a:r>
          </a:p>
          <a:p>
            <a:pPr lvl="1"/>
            <a:r>
              <a:rPr lang="en-US" sz="2000" dirty="0" smtClean="0"/>
              <a:t>Working with an engineer who knows the item &amp; your POA, review the CCL together</a:t>
            </a:r>
          </a:p>
          <a:p>
            <a:pPr lvl="1"/>
            <a:endParaRPr lang="en-US" dirty="0" smtClean="0"/>
          </a:p>
          <a:p>
            <a:r>
              <a:rPr lang="en-US" dirty="0"/>
              <a:t>Ask your NESDIS Export Control POA</a:t>
            </a:r>
          </a:p>
          <a:p>
            <a:pPr lvl="1"/>
            <a:r>
              <a:rPr lang="en-US" sz="2000" dirty="0"/>
              <a:t>They are trained </a:t>
            </a:r>
            <a:r>
              <a:rPr lang="en-US" sz="2000" dirty="0" smtClean="0"/>
              <a:t>on processes to </a:t>
            </a:r>
            <a:r>
              <a:rPr lang="en-US" sz="2000" dirty="0"/>
              <a:t>classify </a:t>
            </a:r>
            <a:r>
              <a:rPr lang="en-US" sz="2000" dirty="0" smtClean="0"/>
              <a:t>items, but they can’t do it without your assistance</a:t>
            </a:r>
          </a:p>
          <a:p>
            <a:pPr lvl="1"/>
            <a:endParaRPr lang="en-US" dirty="0" smtClean="0"/>
          </a:p>
          <a:p>
            <a:r>
              <a:rPr lang="en-US" dirty="0" smtClean="0"/>
              <a:t>Ask DOC/BIS for a formal classification if it’s not obvious from the above (~10 days)</a:t>
            </a:r>
            <a:endParaRPr lang="en-US" dirty="0"/>
          </a:p>
        </p:txBody>
      </p:sp>
      <p:sp>
        <p:nvSpPr>
          <p:cNvPr id="5" name="Slide Number Placeholder 4"/>
          <p:cNvSpPr>
            <a:spLocks noGrp="1"/>
          </p:cNvSpPr>
          <p:nvPr>
            <p:ph type="sldNum" sz="quarter" idx="12"/>
          </p:nvPr>
        </p:nvSpPr>
        <p:spPr/>
        <p:txBody>
          <a:bodyPr/>
          <a:lstStyle/>
          <a:p>
            <a:pPr>
              <a:defRPr/>
            </a:pPr>
            <a:fld id="{07F96488-EE5A-44C8-ADC4-E52558608C46}" type="slidenum">
              <a:rPr lang="en-US" smtClean="0"/>
              <a:pPr>
                <a:defRPr/>
              </a:pPr>
              <a:t>31</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1371600"/>
            <a:ext cx="1033796" cy="792510"/>
          </a:xfrm>
          <a:prstGeom prst="rect">
            <a:avLst/>
          </a:prstGeom>
          <a:ln w="3175">
            <a:solidFill>
              <a:schemeClr val="tx1"/>
            </a:solidFill>
          </a:ln>
        </p:spPr>
      </p:pic>
    </p:spTree>
    <p:extLst>
      <p:ext uri="{BB962C8B-B14F-4D97-AF65-F5344CB8AC3E}">
        <p14:creationId xmlns:p14="http://schemas.microsoft.com/office/powerpoint/2010/main" val="17902443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 Exceptions (Part 740)</a:t>
            </a:r>
            <a:endParaRPr lang="en-US" dirty="0"/>
          </a:p>
        </p:txBody>
      </p:sp>
      <p:sp>
        <p:nvSpPr>
          <p:cNvPr id="3" name="Content Placeholder 2"/>
          <p:cNvSpPr>
            <a:spLocks noGrp="1"/>
          </p:cNvSpPr>
          <p:nvPr>
            <p:ph idx="1"/>
          </p:nvPr>
        </p:nvSpPr>
        <p:spPr/>
        <p:txBody>
          <a:bodyPr/>
          <a:lstStyle/>
          <a:p>
            <a:r>
              <a:rPr lang="en-US" dirty="0" smtClean="0"/>
              <a:t>Exception = authorization to export without a license based on certain specific conditions…</a:t>
            </a:r>
          </a:p>
          <a:p>
            <a:endParaRPr lang="en-US" dirty="0" smtClean="0"/>
          </a:p>
          <a:p>
            <a:r>
              <a:rPr lang="en-US" dirty="0" smtClean="0"/>
              <a:t>Some examples</a:t>
            </a:r>
          </a:p>
          <a:p>
            <a:pPr lvl="1"/>
            <a:r>
              <a:rPr lang="en-US" dirty="0" smtClean="0"/>
              <a:t>GOV (740.11)</a:t>
            </a:r>
          </a:p>
          <a:p>
            <a:pPr lvl="2"/>
            <a:r>
              <a:rPr lang="en-US" dirty="0" smtClean="0"/>
              <a:t>Overseas shipments </a:t>
            </a:r>
            <a:r>
              <a:rPr lang="en-US" dirty="0"/>
              <a:t>to USG </a:t>
            </a:r>
            <a:r>
              <a:rPr lang="en-US" dirty="0" smtClean="0"/>
              <a:t>employees, </a:t>
            </a:r>
            <a:r>
              <a:rPr lang="en-US" dirty="0"/>
              <a:t>either military or </a:t>
            </a:r>
            <a:r>
              <a:rPr lang="en-US" dirty="0" smtClean="0"/>
              <a:t>civilian</a:t>
            </a:r>
          </a:p>
          <a:p>
            <a:pPr lvl="1"/>
            <a:endParaRPr lang="en-US" dirty="0" smtClean="0"/>
          </a:p>
          <a:p>
            <a:pPr lvl="1"/>
            <a:r>
              <a:rPr lang="en-US" dirty="0" smtClean="0"/>
              <a:t>TMP (740.9)</a:t>
            </a:r>
            <a:endParaRPr lang="en-US" dirty="0"/>
          </a:p>
          <a:p>
            <a:pPr lvl="2"/>
            <a:r>
              <a:rPr lang="en-US" dirty="0"/>
              <a:t>Items </a:t>
            </a:r>
            <a:r>
              <a:rPr lang="en-US" dirty="0" smtClean="0"/>
              <a:t>for use up to 1 year</a:t>
            </a:r>
          </a:p>
        </p:txBody>
      </p:sp>
      <p:sp>
        <p:nvSpPr>
          <p:cNvPr id="5" name="Slide Number Placeholder 4"/>
          <p:cNvSpPr>
            <a:spLocks noGrp="1"/>
          </p:cNvSpPr>
          <p:nvPr>
            <p:ph type="sldNum" sz="quarter" idx="12"/>
          </p:nvPr>
        </p:nvSpPr>
        <p:spPr/>
        <p:txBody>
          <a:bodyPr/>
          <a:lstStyle/>
          <a:p>
            <a:pPr>
              <a:defRPr/>
            </a:pPr>
            <a:fld id="{07F96488-EE5A-44C8-ADC4-E52558608C46}" type="slidenum">
              <a:rPr lang="en-US" smtClean="0"/>
              <a:pPr>
                <a:defRPr/>
              </a:pPr>
              <a:t>32</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2136" y="76200"/>
            <a:ext cx="1160323" cy="924072"/>
          </a:xfrm>
          <a:prstGeom prst="rect">
            <a:avLst/>
          </a:prstGeom>
        </p:spPr>
      </p:pic>
    </p:spTree>
    <p:extLst>
      <p:ext uri="{BB962C8B-B14F-4D97-AF65-F5344CB8AC3E}">
        <p14:creationId xmlns:p14="http://schemas.microsoft.com/office/powerpoint/2010/main" val="9198801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summary…..Export Don’ts</a:t>
            </a:r>
          </a:p>
        </p:txBody>
      </p:sp>
      <p:sp>
        <p:nvSpPr>
          <p:cNvPr id="3" name="Content Placeholder 2"/>
          <p:cNvSpPr>
            <a:spLocks noGrp="1"/>
          </p:cNvSpPr>
          <p:nvPr>
            <p:ph idx="1"/>
          </p:nvPr>
        </p:nvSpPr>
        <p:spPr/>
        <p:txBody>
          <a:bodyPr/>
          <a:lstStyle/>
          <a:p>
            <a:r>
              <a:rPr lang="en-US" sz="2000" dirty="0"/>
              <a:t>Don’t </a:t>
            </a:r>
            <a:r>
              <a:rPr lang="en-US" sz="2000" dirty="0" smtClean="0"/>
              <a:t>export </a:t>
            </a:r>
            <a:r>
              <a:rPr lang="en-US" sz="2000" dirty="0"/>
              <a:t>or re-export from the </a:t>
            </a:r>
            <a:r>
              <a:rPr lang="en-US" sz="2000" dirty="0" smtClean="0"/>
              <a:t>U.S. </a:t>
            </a:r>
            <a:r>
              <a:rPr lang="en-US" sz="2000" dirty="0"/>
              <a:t>any </a:t>
            </a:r>
            <a:r>
              <a:rPr lang="en-US" sz="2000" dirty="0" smtClean="0"/>
              <a:t>USML-listed defense </a:t>
            </a:r>
            <a:r>
              <a:rPr lang="en-US" sz="2000" dirty="0"/>
              <a:t>article or technical data or furnish any defense technical services without obtaining required license or written approval from </a:t>
            </a:r>
            <a:r>
              <a:rPr lang="en-US" sz="2000" dirty="0" smtClean="0"/>
              <a:t>the Department </a:t>
            </a:r>
            <a:r>
              <a:rPr lang="en-US" sz="2000" dirty="0"/>
              <a:t>of </a:t>
            </a:r>
            <a:r>
              <a:rPr lang="en-US" sz="2000" dirty="0" smtClean="0"/>
              <a:t>State</a:t>
            </a:r>
          </a:p>
          <a:p>
            <a:endParaRPr lang="en-US" sz="2000" dirty="0"/>
          </a:p>
          <a:p>
            <a:r>
              <a:rPr lang="en-US" sz="2000" dirty="0"/>
              <a:t>Don’t </a:t>
            </a:r>
            <a:r>
              <a:rPr lang="en-US" sz="2000" dirty="0" smtClean="0"/>
              <a:t>export </a:t>
            </a:r>
            <a:r>
              <a:rPr lang="en-US" sz="2000" dirty="0"/>
              <a:t>or re-export from the </a:t>
            </a:r>
            <a:r>
              <a:rPr lang="en-US" sz="2000" dirty="0" smtClean="0"/>
              <a:t>U.S. </a:t>
            </a:r>
            <a:r>
              <a:rPr lang="en-US" sz="2000" dirty="0"/>
              <a:t>any </a:t>
            </a:r>
            <a:r>
              <a:rPr lang="en-US" sz="2000" dirty="0" smtClean="0"/>
              <a:t>CCL-listed commercial </a:t>
            </a:r>
            <a:r>
              <a:rPr lang="en-US" sz="2000" dirty="0"/>
              <a:t>or dual-use item without a required license from the Department of </a:t>
            </a:r>
            <a:r>
              <a:rPr lang="en-US" sz="2000" dirty="0" smtClean="0"/>
              <a:t>Commerce</a:t>
            </a:r>
          </a:p>
          <a:p>
            <a:pPr marL="0" indent="0">
              <a:buNone/>
            </a:pPr>
            <a:endParaRPr lang="en-US" sz="2000" dirty="0"/>
          </a:p>
          <a:p>
            <a:r>
              <a:rPr lang="en-US" sz="2000" dirty="0"/>
              <a:t>Don’t </a:t>
            </a:r>
            <a:r>
              <a:rPr lang="en-US" sz="2000" dirty="0" smtClean="0"/>
              <a:t>violate </a:t>
            </a:r>
            <a:r>
              <a:rPr lang="en-US" sz="2000" dirty="0"/>
              <a:t>any of the terms or conditions of licenses or approvals granted by the DOC or </a:t>
            </a:r>
            <a:r>
              <a:rPr lang="en-US" sz="2000" dirty="0" smtClean="0"/>
              <a:t>DOS</a:t>
            </a:r>
          </a:p>
          <a:p>
            <a:endParaRPr lang="en-US" sz="2000" dirty="0" smtClean="0"/>
          </a:p>
          <a:p>
            <a:r>
              <a:rPr lang="en-US" sz="2000" dirty="0"/>
              <a:t>Don’t </a:t>
            </a:r>
            <a:r>
              <a:rPr lang="en-US" sz="2000" dirty="0" smtClean="0"/>
              <a:t>export controlled technology without verifying the recipient is BOTH licensed and has a </a:t>
            </a:r>
            <a:r>
              <a:rPr lang="en-US" sz="2000" i="1" dirty="0" smtClean="0"/>
              <a:t>legitimate need to know</a:t>
            </a:r>
            <a:endParaRPr lang="en-US" sz="2000" i="1" dirty="0"/>
          </a:p>
          <a:p>
            <a:endParaRPr lang="en-US" dirty="0"/>
          </a:p>
        </p:txBody>
      </p:sp>
      <p:sp>
        <p:nvSpPr>
          <p:cNvPr id="5" name="Slide Number Placeholder 4"/>
          <p:cNvSpPr>
            <a:spLocks noGrp="1"/>
          </p:cNvSpPr>
          <p:nvPr>
            <p:ph type="sldNum" sz="quarter" idx="12"/>
          </p:nvPr>
        </p:nvSpPr>
        <p:spPr/>
        <p:txBody>
          <a:bodyPr/>
          <a:lstStyle/>
          <a:p>
            <a:pPr>
              <a:defRPr/>
            </a:pPr>
            <a:fld id="{07F96488-EE5A-44C8-ADC4-E52558608C46}" type="slidenum">
              <a:rPr lang="en-US" smtClean="0"/>
              <a:pPr>
                <a:defRPr/>
              </a:pPr>
              <a:t>33</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600" y="123825"/>
            <a:ext cx="819150" cy="819150"/>
          </a:xfrm>
          <a:prstGeom prst="rect">
            <a:avLst/>
          </a:prstGeom>
        </p:spPr>
      </p:pic>
    </p:spTree>
    <p:extLst>
      <p:ext uri="{BB962C8B-B14F-4D97-AF65-F5344CB8AC3E}">
        <p14:creationId xmlns:p14="http://schemas.microsoft.com/office/powerpoint/2010/main" val="16782474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Export Don’ts (cont.)</a:t>
            </a:r>
          </a:p>
        </p:txBody>
      </p:sp>
      <p:sp>
        <p:nvSpPr>
          <p:cNvPr id="3" name="Content Placeholder 2"/>
          <p:cNvSpPr>
            <a:spLocks noGrp="1"/>
          </p:cNvSpPr>
          <p:nvPr>
            <p:ph idx="1"/>
          </p:nvPr>
        </p:nvSpPr>
        <p:spPr/>
        <p:txBody>
          <a:bodyPr/>
          <a:lstStyle/>
          <a:p>
            <a:endParaRPr lang="en-US" sz="2000" dirty="0"/>
          </a:p>
          <a:p>
            <a:r>
              <a:rPr lang="en-US" sz="2000" dirty="0"/>
              <a:t>Don’t </a:t>
            </a:r>
            <a:r>
              <a:rPr lang="en-US" sz="2000" dirty="0" smtClean="0"/>
              <a:t>transmit </a:t>
            </a:r>
            <a:r>
              <a:rPr lang="en-US" sz="2000" dirty="0"/>
              <a:t>technical data using ANY transfer method </a:t>
            </a:r>
            <a:r>
              <a:rPr lang="en-US" sz="2000" dirty="0" smtClean="0"/>
              <a:t>(voice, email, mail, etc.) to </a:t>
            </a:r>
            <a:r>
              <a:rPr lang="en-US" sz="2000" dirty="0"/>
              <a:t>foreign persons </a:t>
            </a:r>
            <a:r>
              <a:rPr lang="en-US" sz="2000" dirty="0" smtClean="0"/>
              <a:t>without </a:t>
            </a:r>
            <a:r>
              <a:rPr lang="en-US" sz="2000" dirty="0"/>
              <a:t>a proper </a:t>
            </a:r>
            <a:r>
              <a:rPr lang="en-US" sz="2000" dirty="0" smtClean="0"/>
              <a:t>authorization</a:t>
            </a:r>
          </a:p>
          <a:p>
            <a:endParaRPr lang="en-US" sz="2000" dirty="0"/>
          </a:p>
          <a:p>
            <a:r>
              <a:rPr lang="en-US" sz="2000" dirty="0"/>
              <a:t>Don’t </a:t>
            </a:r>
            <a:r>
              <a:rPr lang="en-US" sz="2000" dirty="0" smtClean="0"/>
              <a:t>leave </a:t>
            </a:r>
            <a:r>
              <a:rPr lang="en-US" sz="2000" dirty="0"/>
              <a:t>any export controlled items laying around  </a:t>
            </a:r>
            <a:r>
              <a:rPr lang="en-US" sz="2000" dirty="0" smtClean="0"/>
              <a:t>on your desk or otherwise unprotected</a:t>
            </a:r>
          </a:p>
          <a:p>
            <a:endParaRPr lang="en-US" sz="2000" dirty="0" smtClean="0"/>
          </a:p>
          <a:p>
            <a:r>
              <a:rPr lang="en-US" sz="2000" dirty="0" smtClean="0"/>
              <a:t>Don’t put export controlled e-documents on unprotected NESDIS </a:t>
            </a:r>
            <a:r>
              <a:rPr lang="en-US" sz="2000" dirty="0"/>
              <a:t>computers </a:t>
            </a:r>
            <a:r>
              <a:rPr lang="en-US" sz="2000" dirty="0" smtClean="0"/>
              <a:t>or </a:t>
            </a:r>
            <a:r>
              <a:rPr lang="en-US" sz="2000" dirty="0"/>
              <a:t>public web sites where FNs have unrestricted </a:t>
            </a:r>
            <a:r>
              <a:rPr lang="en-US" sz="2000" dirty="0" smtClean="0"/>
              <a:t>access</a:t>
            </a:r>
          </a:p>
          <a:p>
            <a:pPr lvl="1"/>
            <a:r>
              <a:rPr lang="en-US" sz="1600" dirty="0" smtClean="0"/>
              <a:t>Resulted in NESDIS’s first ever ITAR violation in early 2013</a:t>
            </a:r>
          </a:p>
          <a:p>
            <a:pPr lvl="1"/>
            <a:r>
              <a:rPr lang="en-US" sz="1600" dirty="0" smtClean="0"/>
              <a:t>Don’t email it around </a:t>
            </a:r>
            <a:r>
              <a:rPr lang="en-US" sz="1600" dirty="0" err="1" smtClean="0"/>
              <a:t>unsecurely</a:t>
            </a:r>
            <a:endParaRPr lang="en-US" sz="1600" dirty="0"/>
          </a:p>
        </p:txBody>
      </p:sp>
      <p:sp>
        <p:nvSpPr>
          <p:cNvPr id="5" name="Slide Number Placeholder 4"/>
          <p:cNvSpPr>
            <a:spLocks noGrp="1"/>
          </p:cNvSpPr>
          <p:nvPr>
            <p:ph type="sldNum" sz="quarter" idx="12"/>
          </p:nvPr>
        </p:nvSpPr>
        <p:spPr/>
        <p:txBody>
          <a:bodyPr/>
          <a:lstStyle/>
          <a:p>
            <a:pPr>
              <a:defRPr/>
            </a:pPr>
            <a:fld id="{07F96488-EE5A-44C8-ADC4-E52558608C46}" type="slidenum">
              <a:rPr lang="en-US" smtClean="0"/>
              <a:pPr>
                <a:defRPr/>
              </a:pPr>
              <a:t>34</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600" y="123825"/>
            <a:ext cx="819150" cy="819150"/>
          </a:xfrm>
          <a:prstGeom prst="rect">
            <a:avLst/>
          </a:prstGeom>
        </p:spPr>
      </p:pic>
    </p:spTree>
    <p:extLst>
      <p:ext uri="{BB962C8B-B14F-4D97-AF65-F5344CB8AC3E}">
        <p14:creationId xmlns:p14="http://schemas.microsoft.com/office/powerpoint/2010/main" val="33375945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Do’s</a:t>
            </a:r>
            <a:endParaRPr lang="en-US" dirty="0"/>
          </a:p>
        </p:txBody>
      </p:sp>
      <p:sp>
        <p:nvSpPr>
          <p:cNvPr id="3" name="Content Placeholder 2"/>
          <p:cNvSpPr>
            <a:spLocks noGrp="1"/>
          </p:cNvSpPr>
          <p:nvPr>
            <p:ph idx="1"/>
          </p:nvPr>
        </p:nvSpPr>
        <p:spPr>
          <a:xfrm>
            <a:off x="457200" y="1066800"/>
            <a:ext cx="8458200" cy="5029200"/>
          </a:xfrm>
        </p:spPr>
        <p:txBody>
          <a:bodyPr/>
          <a:lstStyle/>
          <a:p>
            <a:r>
              <a:rPr lang="en-US" sz="2000" dirty="0" smtClean="0"/>
              <a:t>Do </a:t>
            </a:r>
            <a:r>
              <a:rPr lang="en-US" sz="2000" dirty="0" smtClean="0">
                <a:solidFill>
                  <a:srgbClr val="FF0000"/>
                </a:solidFill>
              </a:rPr>
              <a:t>protect</a:t>
            </a:r>
            <a:r>
              <a:rPr lang="en-US" sz="2000" dirty="0" smtClean="0"/>
              <a:t> all controlled technology in your possession from FN access</a:t>
            </a:r>
          </a:p>
          <a:p>
            <a:pPr lvl="1"/>
            <a:r>
              <a:rPr lang="en-US" sz="1600" dirty="0" smtClean="0"/>
              <a:t>Lock it up in file cabinets</a:t>
            </a:r>
          </a:p>
          <a:p>
            <a:pPr lvl="1"/>
            <a:r>
              <a:rPr lang="en-US" sz="1600" dirty="0"/>
              <a:t>L</a:t>
            </a:r>
            <a:r>
              <a:rPr lang="en-US" sz="1600" dirty="0" smtClean="0"/>
              <a:t>ock your computer when you step away</a:t>
            </a:r>
          </a:p>
          <a:p>
            <a:pPr marL="0" indent="0">
              <a:buNone/>
            </a:pPr>
            <a:endParaRPr lang="en-US" sz="2000" dirty="0" smtClean="0"/>
          </a:p>
          <a:p>
            <a:r>
              <a:rPr lang="en-US" sz="2000" dirty="0" smtClean="0"/>
              <a:t>Do </a:t>
            </a:r>
            <a:r>
              <a:rPr lang="en-US" sz="2000" dirty="0" smtClean="0">
                <a:solidFill>
                  <a:srgbClr val="FF0000"/>
                </a:solidFill>
              </a:rPr>
              <a:t>report</a:t>
            </a:r>
            <a:r>
              <a:rPr lang="en-US" sz="2000" dirty="0" smtClean="0"/>
              <a:t> it to your office’s POA to verify proper controls are in place and to add it to NESDIS’s Controlled Technology Inventory</a:t>
            </a:r>
          </a:p>
          <a:p>
            <a:endParaRPr lang="en-US" sz="2000" dirty="0"/>
          </a:p>
          <a:p>
            <a:r>
              <a:rPr lang="en-US" sz="2000" dirty="0"/>
              <a:t>Do </a:t>
            </a:r>
            <a:r>
              <a:rPr lang="en-US" sz="2000" dirty="0">
                <a:solidFill>
                  <a:srgbClr val="FF0000"/>
                </a:solidFill>
              </a:rPr>
              <a:t>document</a:t>
            </a:r>
            <a:r>
              <a:rPr lang="en-US" sz="2000" dirty="0"/>
              <a:t> how it’s being protected in coordination with your </a:t>
            </a:r>
            <a:r>
              <a:rPr lang="en-US" sz="2000" dirty="0" smtClean="0"/>
              <a:t>office’s POA</a:t>
            </a:r>
          </a:p>
          <a:p>
            <a:endParaRPr lang="en-US" sz="2000" dirty="0"/>
          </a:p>
          <a:p>
            <a:r>
              <a:rPr lang="en-US" sz="2000" dirty="0" smtClean="0"/>
              <a:t>If you don’t know whether it’s controlled or not, </a:t>
            </a:r>
            <a:r>
              <a:rPr lang="en-US" sz="2000" dirty="0" smtClean="0">
                <a:solidFill>
                  <a:srgbClr val="FF0000"/>
                </a:solidFill>
              </a:rPr>
              <a:t>contact your office’s POA</a:t>
            </a:r>
            <a:r>
              <a:rPr lang="en-US" sz="2000" dirty="0" smtClean="0"/>
              <a:t> for an assessment</a:t>
            </a:r>
          </a:p>
          <a:p>
            <a:endParaRPr lang="en-US" sz="2000" dirty="0" smtClean="0"/>
          </a:p>
          <a:p>
            <a:r>
              <a:rPr lang="en-US" sz="2000" dirty="0"/>
              <a:t>Do </a:t>
            </a:r>
            <a:r>
              <a:rPr lang="en-US" sz="2000" dirty="0">
                <a:solidFill>
                  <a:srgbClr val="FF0000"/>
                </a:solidFill>
              </a:rPr>
              <a:t>get clearance </a:t>
            </a:r>
            <a:r>
              <a:rPr lang="en-US" sz="2000" dirty="0"/>
              <a:t>from your POA before publishing, distributing, or presenting technical information in open meetings or teleconferences</a:t>
            </a:r>
          </a:p>
          <a:p>
            <a:endParaRPr lang="en-US" sz="2000" dirty="0" smtClean="0"/>
          </a:p>
          <a:p>
            <a:endParaRPr lang="en-US" sz="2000" dirty="0" smtClean="0"/>
          </a:p>
        </p:txBody>
      </p:sp>
      <p:sp>
        <p:nvSpPr>
          <p:cNvPr id="5" name="Slide Number Placeholder 4"/>
          <p:cNvSpPr>
            <a:spLocks noGrp="1"/>
          </p:cNvSpPr>
          <p:nvPr>
            <p:ph type="sldNum" sz="quarter" idx="12"/>
          </p:nvPr>
        </p:nvSpPr>
        <p:spPr/>
        <p:txBody>
          <a:bodyPr/>
          <a:lstStyle/>
          <a:p>
            <a:pPr>
              <a:defRPr/>
            </a:pPr>
            <a:fld id="{07F96488-EE5A-44C8-ADC4-E52558608C46}" type="slidenum">
              <a:rPr lang="en-US" smtClean="0"/>
              <a:pPr>
                <a:defRPr/>
              </a:pPr>
              <a:t>35</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76200"/>
            <a:ext cx="1447800" cy="926592"/>
          </a:xfrm>
          <a:prstGeom prst="rect">
            <a:avLst/>
          </a:prstGeom>
        </p:spPr>
      </p:pic>
    </p:spTree>
    <p:extLst>
      <p:ext uri="{BB962C8B-B14F-4D97-AF65-F5344CB8AC3E}">
        <p14:creationId xmlns:p14="http://schemas.microsoft.com/office/powerpoint/2010/main" val="24546416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Do’s (cont.)</a:t>
            </a:r>
            <a:endParaRPr lang="en-US" dirty="0"/>
          </a:p>
        </p:txBody>
      </p:sp>
      <p:sp>
        <p:nvSpPr>
          <p:cNvPr id="3" name="Content Placeholder 2"/>
          <p:cNvSpPr>
            <a:spLocks noGrp="1"/>
          </p:cNvSpPr>
          <p:nvPr>
            <p:ph idx="1"/>
          </p:nvPr>
        </p:nvSpPr>
        <p:spPr>
          <a:xfrm>
            <a:off x="457200" y="1295400"/>
            <a:ext cx="8229600" cy="5029200"/>
          </a:xfrm>
        </p:spPr>
        <p:txBody>
          <a:bodyPr/>
          <a:lstStyle/>
          <a:p>
            <a:endParaRPr lang="en-US" sz="2000" dirty="0" smtClean="0"/>
          </a:p>
          <a:p>
            <a:r>
              <a:rPr lang="en-US" sz="2000" dirty="0" smtClean="0"/>
              <a:t>Do </a:t>
            </a:r>
            <a:r>
              <a:rPr lang="en-US" sz="2000" dirty="0" smtClean="0">
                <a:solidFill>
                  <a:srgbClr val="FF0000"/>
                </a:solidFill>
              </a:rPr>
              <a:t>follow</a:t>
            </a:r>
            <a:r>
              <a:rPr lang="en-US" sz="2000" dirty="0" smtClean="0"/>
              <a:t> all export control warning markings on documents</a:t>
            </a:r>
          </a:p>
          <a:p>
            <a:pPr lvl="1"/>
            <a:r>
              <a:rPr lang="en-US" sz="1600" dirty="0" smtClean="0"/>
              <a:t>If it’s marked, protect it</a:t>
            </a:r>
          </a:p>
          <a:p>
            <a:pPr lvl="1"/>
            <a:endParaRPr lang="en-US" sz="1600" dirty="0" smtClean="0"/>
          </a:p>
          <a:p>
            <a:r>
              <a:rPr lang="en-US" sz="2000" dirty="0" smtClean="0"/>
              <a:t>Do </a:t>
            </a:r>
            <a:r>
              <a:rPr lang="en-US" sz="2000" dirty="0" smtClean="0">
                <a:solidFill>
                  <a:srgbClr val="FF0000"/>
                </a:solidFill>
              </a:rPr>
              <a:t>abide by </a:t>
            </a:r>
            <a:r>
              <a:rPr lang="en-US" sz="2000" dirty="0" smtClean="0"/>
              <a:t>any export requirements &amp; limitations specified in</a:t>
            </a:r>
          </a:p>
          <a:p>
            <a:pPr lvl="1"/>
            <a:r>
              <a:rPr lang="en-US" sz="1600" dirty="0" smtClean="0"/>
              <a:t>NESDIS satellite program Export </a:t>
            </a:r>
            <a:r>
              <a:rPr lang="en-US" sz="1600" dirty="0"/>
              <a:t>C</a:t>
            </a:r>
            <a:r>
              <a:rPr lang="en-US" sz="1600" dirty="0" smtClean="0"/>
              <a:t>ontrol Plans, </a:t>
            </a:r>
          </a:p>
          <a:p>
            <a:pPr lvl="1"/>
            <a:r>
              <a:rPr lang="en-US" sz="1600" dirty="0" smtClean="0"/>
              <a:t>support contract clauses, and/or </a:t>
            </a:r>
          </a:p>
          <a:p>
            <a:pPr lvl="1"/>
            <a:r>
              <a:rPr lang="en-US" sz="1600" dirty="0" smtClean="0"/>
              <a:t>International Agreements </a:t>
            </a:r>
            <a:r>
              <a:rPr lang="en-US" sz="1200" dirty="0" smtClean="0"/>
              <a:t>(e.g., “Transfer of Goods &amp; Technical Data Clause”)</a:t>
            </a:r>
          </a:p>
          <a:p>
            <a:pPr marL="0" indent="0">
              <a:buNone/>
            </a:pPr>
            <a:endParaRPr lang="en-US" sz="2000" dirty="0"/>
          </a:p>
          <a:p>
            <a:r>
              <a:rPr lang="en-US" sz="2000" dirty="0" smtClean="0"/>
              <a:t>Do </a:t>
            </a:r>
            <a:r>
              <a:rPr lang="en-US" sz="2000" dirty="0" smtClean="0">
                <a:solidFill>
                  <a:srgbClr val="FF0000"/>
                </a:solidFill>
              </a:rPr>
              <a:t>get ITAR/EAR-trained </a:t>
            </a:r>
            <a:r>
              <a:rPr lang="en-US" sz="2000" dirty="0" smtClean="0"/>
              <a:t>if you deal with technology in international programs/projects</a:t>
            </a:r>
          </a:p>
          <a:p>
            <a:endParaRPr lang="en-US" sz="2000" dirty="0"/>
          </a:p>
          <a:p>
            <a:r>
              <a:rPr lang="en-US" sz="2000" dirty="0"/>
              <a:t>Do </a:t>
            </a:r>
            <a:r>
              <a:rPr lang="en-US" sz="2000" dirty="0">
                <a:solidFill>
                  <a:srgbClr val="FF0000"/>
                </a:solidFill>
              </a:rPr>
              <a:t>contact</a:t>
            </a:r>
            <a:r>
              <a:rPr lang="en-US" sz="2000" dirty="0"/>
              <a:t> your NESDIS office’s POA (see slide 4) if you have further questions</a:t>
            </a:r>
          </a:p>
          <a:p>
            <a:endParaRPr lang="en-US" sz="2000" dirty="0" smtClean="0"/>
          </a:p>
        </p:txBody>
      </p:sp>
      <p:sp>
        <p:nvSpPr>
          <p:cNvPr id="5" name="Slide Number Placeholder 4"/>
          <p:cNvSpPr>
            <a:spLocks noGrp="1"/>
          </p:cNvSpPr>
          <p:nvPr>
            <p:ph type="sldNum" sz="quarter" idx="12"/>
          </p:nvPr>
        </p:nvSpPr>
        <p:spPr/>
        <p:txBody>
          <a:bodyPr/>
          <a:lstStyle/>
          <a:p>
            <a:pPr>
              <a:defRPr/>
            </a:pPr>
            <a:fld id="{07F96488-EE5A-44C8-ADC4-E52558608C46}" type="slidenum">
              <a:rPr lang="en-US" smtClean="0"/>
              <a:pPr>
                <a:defRPr/>
              </a:pPr>
              <a:t>36</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76200"/>
            <a:ext cx="1447800" cy="926592"/>
          </a:xfrm>
          <a:prstGeom prst="rect">
            <a:avLst/>
          </a:prstGeom>
        </p:spPr>
      </p:pic>
    </p:spTree>
    <p:extLst>
      <p:ext uri="{BB962C8B-B14F-4D97-AF65-F5344CB8AC3E}">
        <p14:creationId xmlns:p14="http://schemas.microsoft.com/office/powerpoint/2010/main" val="8529921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Obama Administration’s Export Control Reform</a:t>
            </a:r>
            <a:endParaRPr lang="en-US" dirty="0"/>
          </a:p>
        </p:txBody>
      </p:sp>
      <p:sp>
        <p:nvSpPr>
          <p:cNvPr id="3" name="Content Placeholder 2"/>
          <p:cNvSpPr>
            <a:spLocks noGrp="1"/>
          </p:cNvSpPr>
          <p:nvPr>
            <p:ph idx="1"/>
          </p:nvPr>
        </p:nvSpPr>
        <p:spPr/>
        <p:txBody>
          <a:bodyPr/>
          <a:lstStyle/>
          <a:p>
            <a:r>
              <a:rPr lang="en-US" dirty="0" smtClean="0"/>
              <a:t>Major changes are coming for NESDIS in the next year…stay tuned</a:t>
            </a:r>
          </a:p>
          <a:p>
            <a:endParaRPr lang="en-US" dirty="0" smtClean="0"/>
          </a:p>
          <a:p>
            <a:r>
              <a:rPr lang="en-US" dirty="0" smtClean="0"/>
              <a:t>Plans are to move weather satellites from USML (ITAR) to CCL (EAR)</a:t>
            </a:r>
          </a:p>
          <a:p>
            <a:endParaRPr lang="en-US" dirty="0" smtClean="0"/>
          </a:p>
          <a:p>
            <a:r>
              <a:rPr lang="en-US" dirty="0" smtClean="0"/>
              <a:t>Will likely ease control restrictions</a:t>
            </a:r>
          </a:p>
          <a:p>
            <a:endParaRPr lang="en-US" dirty="0" smtClean="0"/>
          </a:p>
          <a:p>
            <a:r>
              <a:rPr lang="en-US" dirty="0" smtClean="0"/>
              <a:t>However…controls will NOT totally go away for NESDIS satellite technology</a:t>
            </a:r>
          </a:p>
        </p:txBody>
      </p:sp>
      <p:sp>
        <p:nvSpPr>
          <p:cNvPr id="5" name="Slide Number Placeholder 4"/>
          <p:cNvSpPr>
            <a:spLocks noGrp="1"/>
          </p:cNvSpPr>
          <p:nvPr>
            <p:ph type="sldNum" sz="quarter" idx="12"/>
          </p:nvPr>
        </p:nvSpPr>
        <p:spPr/>
        <p:txBody>
          <a:bodyPr/>
          <a:lstStyle/>
          <a:p>
            <a:pPr>
              <a:defRPr/>
            </a:pPr>
            <a:fld id="{07F96488-EE5A-44C8-ADC4-E52558608C46}" type="slidenum">
              <a:rPr lang="en-US" smtClean="0"/>
              <a:pPr>
                <a:defRPr/>
              </a:pPr>
              <a:t>37</a:t>
            </a:fld>
            <a:endParaRPr lang="en-US" dirty="0"/>
          </a:p>
        </p:txBody>
      </p:sp>
    </p:spTree>
    <p:extLst>
      <p:ext uri="{BB962C8B-B14F-4D97-AF65-F5344CB8AC3E}">
        <p14:creationId xmlns:p14="http://schemas.microsoft.com/office/powerpoint/2010/main" val="6128826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Questions?</a:t>
            </a:r>
            <a:endParaRPr lang="en-US" sz="3600" dirty="0"/>
          </a:p>
        </p:txBody>
      </p:sp>
      <p:sp>
        <p:nvSpPr>
          <p:cNvPr id="3" name="Content Placeholder 2"/>
          <p:cNvSpPr>
            <a:spLocks noGrp="1"/>
          </p:cNvSpPr>
          <p:nvPr>
            <p:ph idx="1"/>
          </p:nvPr>
        </p:nvSpPr>
        <p:spPr>
          <a:xfrm>
            <a:off x="457200" y="1219200"/>
            <a:ext cx="8229600" cy="5029200"/>
          </a:xfrm>
        </p:spPr>
        <p:txBody>
          <a:bodyPr/>
          <a:lstStyle/>
          <a:p>
            <a:r>
              <a:rPr lang="en-US" sz="2000" dirty="0" smtClean="0"/>
              <a:t>This has been an executive-level briefing</a:t>
            </a:r>
          </a:p>
          <a:p>
            <a:pPr lvl="1"/>
            <a:r>
              <a:rPr lang="en-US" sz="1600" dirty="0" smtClean="0"/>
              <a:t>For much more detailed information, contact your                                          office’s POA BEFORE you hit the iceberg</a:t>
            </a:r>
          </a:p>
          <a:p>
            <a:endParaRPr lang="en-US" sz="2000" dirty="0" smtClean="0"/>
          </a:p>
          <a:p>
            <a:r>
              <a:rPr lang="en-US" sz="2000" dirty="0" smtClean="0"/>
              <a:t>NOAA </a:t>
            </a:r>
            <a:r>
              <a:rPr lang="en-US" sz="2000" dirty="0"/>
              <a:t>Export Control Program</a:t>
            </a:r>
          </a:p>
          <a:p>
            <a:pPr lvl="1"/>
            <a:r>
              <a:rPr lang="en-US" sz="1600" i="1" dirty="0">
                <a:hlinkClick r:id="rId2"/>
              </a:rPr>
              <a:t>http://</a:t>
            </a:r>
            <a:r>
              <a:rPr lang="en-US" sz="1600" i="1" dirty="0" smtClean="0">
                <a:hlinkClick r:id="rId2"/>
              </a:rPr>
              <a:t>deemedexports.noaa.gov/</a:t>
            </a:r>
            <a:endParaRPr lang="en-US" sz="1600" i="1" dirty="0" smtClean="0"/>
          </a:p>
          <a:p>
            <a:pPr lvl="1"/>
            <a:endParaRPr lang="en-US" sz="1600" i="1" dirty="0" smtClean="0"/>
          </a:p>
          <a:p>
            <a:r>
              <a:rPr lang="en-US" sz="2000" dirty="0" smtClean="0"/>
              <a:t>NOAA Policy NAO 207-12 “Technology Controls                       and Foreign National Access”</a:t>
            </a:r>
          </a:p>
          <a:p>
            <a:pPr lvl="1"/>
            <a:r>
              <a:rPr lang="en-US" sz="1200" i="1" dirty="0">
                <a:hlinkClick r:id="rId3"/>
              </a:rPr>
              <a:t>http://</a:t>
            </a:r>
            <a:r>
              <a:rPr lang="en-US" sz="1200" i="1" dirty="0" smtClean="0">
                <a:hlinkClick r:id="rId3"/>
              </a:rPr>
              <a:t>www.corporateservices.noaa.gov/ames/administrative_orders/chapter_207/207-12.html</a:t>
            </a:r>
            <a:endParaRPr lang="en-US" sz="1200" i="1" dirty="0" smtClean="0"/>
          </a:p>
          <a:p>
            <a:pPr lvl="1"/>
            <a:endParaRPr lang="en-US" sz="1200" dirty="0" smtClean="0"/>
          </a:p>
          <a:p>
            <a:r>
              <a:rPr lang="en-US" sz="2000" dirty="0" smtClean="0"/>
              <a:t>NESDIS Export Control Policy</a:t>
            </a:r>
          </a:p>
          <a:p>
            <a:pPr lvl="1"/>
            <a:r>
              <a:rPr lang="en-US" sz="1600" i="1" dirty="0">
                <a:hlinkClick r:id="rId4"/>
              </a:rPr>
              <a:t>http://deemedexports.noaa.gov/roles_&amp;_</a:t>
            </a:r>
            <a:r>
              <a:rPr lang="en-US" sz="1600" i="1" dirty="0" smtClean="0">
                <a:hlinkClick r:id="rId4"/>
              </a:rPr>
              <a:t>responsibilities/index.html</a:t>
            </a:r>
            <a:endParaRPr lang="en-US" sz="1600" i="1" dirty="0" smtClean="0"/>
          </a:p>
          <a:p>
            <a:pPr lvl="1"/>
            <a:endParaRPr lang="en-US" sz="1600" i="1" dirty="0" smtClean="0"/>
          </a:p>
          <a:p>
            <a:r>
              <a:rPr lang="en-US" sz="2000" dirty="0" smtClean="0"/>
              <a:t>ITAR and EAR regulations</a:t>
            </a:r>
          </a:p>
          <a:p>
            <a:pPr lvl="1"/>
            <a:r>
              <a:rPr lang="en-US" sz="1600" i="1" dirty="0">
                <a:hlinkClick r:id="rId5"/>
              </a:rPr>
              <a:t>http://</a:t>
            </a:r>
            <a:r>
              <a:rPr lang="en-US" sz="1600" i="1" dirty="0" smtClean="0">
                <a:hlinkClick r:id="rId5"/>
              </a:rPr>
              <a:t>www.pmddtc.state.gov/regulations_laws/itar_official.html</a:t>
            </a:r>
            <a:endParaRPr lang="en-US" sz="1600" i="1" dirty="0" smtClean="0"/>
          </a:p>
          <a:p>
            <a:pPr lvl="1"/>
            <a:r>
              <a:rPr lang="en-US" sz="1600" i="1" dirty="0">
                <a:hlinkClick r:id="rId6"/>
              </a:rPr>
              <a:t>http://</a:t>
            </a:r>
            <a:r>
              <a:rPr lang="en-US" sz="1600" i="1" dirty="0" smtClean="0">
                <a:hlinkClick r:id="rId6"/>
              </a:rPr>
              <a:t>www.bis.doc.gov/policiesandregulations/ear/index.htm</a:t>
            </a:r>
            <a:endParaRPr lang="en-US" sz="1600" i="1" dirty="0"/>
          </a:p>
        </p:txBody>
      </p:sp>
      <p:sp>
        <p:nvSpPr>
          <p:cNvPr id="5" name="Slide Number Placeholder 4"/>
          <p:cNvSpPr>
            <a:spLocks noGrp="1"/>
          </p:cNvSpPr>
          <p:nvPr>
            <p:ph type="sldNum" sz="quarter" idx="12"/>
          </p:nvPr>
        </p:nvSpPr>
        <p:spPr/>
        <p:txBody>
          <a:bodyPr/>
          <a:lstStyle/>
          <a:p>
            <a:pPr>
              <a:defRPr/>
            </a:pPr>
            <a:fld id="{07F96488-EE5A-44C8-ADC4-E52558608C46}" type="slidenum">
              <a:rPr lang="en-US" smtClean="0"/>
              <a:pPr>
                <a:defRPr/>
              </a:pPr>
              <a:t>38</a:t>
            </a:fld>
            <a:endParaRPr lang="en-US" dirty="0"/>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8200" y="76200"/>
            <a:ext cx="914400" cy="914400"/>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34200" y="1194665"/>
            <a:ext cx="1905000" cy="2767735"/>
          </a:xfrm>
          <a:prstGeom prst="rect">
            <a:avLst/>
          </a:prstGeom>
        </p:spPr>
      </p:pic>
    </p:spTree>
    <p:extLst>
      <p:ext uri="{BB962C8B-B14F-4D97-AF65-F5344CB8AC3E}">
        <p14:creationId xmlns:p14="http://schemas.microsoft.com/office/powerpoint/2010/main" val="1386686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8575"/>
            <a:ext cx="5815013" cy="990600"/>
          </a:xfrm>
        </p:spPr>
        <p:txBody>
          <a:bodyPr/>
          <a:lstStyle/>
          <a:p>
            <a:r>
              <a:rPr lang="en-US" sz="3600" dirty="0" smtClean="0"/>
              <a:t>Governing NOAA &amp;      NESDIS Policy</a:t>
            </a:r>
            <a:endParaRPr lang="en-US" sz="3600" dirty="0"/>
          </a:p>
        </p:txBody>
      </p:sp>
      <p:sp>
        <p:nvSpPr>
          <p:cNvPr id="3" name="Content Placeholder 2"/>
          <p:cNvSpPr>
            <a:spLocks noGrp="1"/>
          </p:cNvSpPr>
          <p:nvPr>
            <p:ph idx="1"/>
          </p:nvPr>
        </p:nvSpPr>
        <p:spPr>
          <a:xfrm>
            <a:off x="76199" y="838200"/>
            <a:ext cx="8266047" cy="5029200"/>
          </a:xfrm>
        </p:spPr>
        <p:txBody>
          <a:bodyPr/>
          <a:lstStyle/>
          <a:p>
            <a:pPr marL="457200" lvl="1" indent="0">
              <a:buNone/>
            </a:pPr>
            <a:endParaRPr lang="en-US" sz="1600" dirty="0" smtClean="0"/>
          </a:p>
          <a:p>
            <a:r>
              <a:rPr lang="en-US" sz="2400" dirty="0" smtClean="0"/>
              <a:t>NOAA Administrative Order 207-12 “Technology Controls and Foreign National Access” (2006)</a:t>
            </a:r>
          </a:p>
          <a:p>
            <a:pPr lvl="1"/>
            <a:r>
              <a:rPr lang="en-US" sz="1600" dirty="0"/>
              <a:t>P</a:t>
            </a:r>
            <a:r>
              <a:rPr lang="en-US" sz="1600" dirty="0" smtClean="0"/>
              <a:t>olicy mandates quarterly monitoring, control, and reporting by</a:t>
            </a:r>
            <a:r>
              <a:rPr lang="en-US" sz="1600" dirty="0"/>
              <a:t> </a:t>
            </a:r>
            <a:r>
              <a:rPr lang="en-US" sz="1600" dirty="0" smtClean="0"/>
              <a:t>each  NOAA Line Office</a:t>
            </a:r>
          </a:p>
          <a:p>
            <a:pPr lvl="1"/>
            <a:r>
              <a:rPr lang="en-US" sz="1600" i="1" dirty="0"/>
              <a:t>http://</a:t>
            </a:r>
            <a:r>
              <a:rPr lang="en-US" sz="1600" i="1" dirty="0" smtClean="0"/>
              <a:t>www.corporateservices.noaa.gov/ames/administrative_orders/chapter_207/207-12.html</a:t>
            </a:r>
            <a:endParaRPr lang="en-US" sz="1600" dirty="0" smtClean="0"/>
          </a:p>
          <a:p>
            <a:r>
              <a:rPr lang="en-US" sz="2400" dirty="0" smtClean="0"/>
              <a:t>NESDIS Policy</a:t>
            </a:r>
          </a:p>
          <a:p>
            <a:pPr lvl="1"/>
            <a:r>
              <a:rPr lang="en-US" sz="1600" dirty="0" smtClean="0"/>
              <a:t>Describes roles </a:t>
            </a:r>
            <a:r>
              <a:rPr lang="en-US" sz="1600" dirty="0"/>
              <a:t>&amp;</a:t>
            </a:r>
            <a:r>
              <a:rPr lang="en-US" sz="1600" dirty="0" smtClean="0"/>
              <a:t> responsibilities of persons designated to maintain compliance…and process for review of potential export actions</a:t>
            </a:r>
          </a:p>
          <a:p>
            <a:pPr lvl="1"/>
            <a:r>
              <a:rPr lang="en-US" sz="1600" i="1" dirty="0" smtClean="0"/>
              <a:t>http</a:t>
            </a:r>
            <a:r>
              <a:rPr lang="en-US" sz="1600" i="1" dirty="0"/>
              <a:t>://deemedexports.noaa.gov/roles_&amp;_</a:t>
            </a:r>
            <a:r>
              <a:rPr lang="en-US" sz="1600" i="1" dirty="0" smtClean="0"/>
              <a:t>responsibilities/index.html</a:t>
            </a:r>
          </a:p>
          <a:p>
            <a:pPr lvl="1"/>
            <a:r>
              <a:rPr lang="en-US" sz="1600" dirty="0" smtClean="0"/>
              <a:t>Controlled </a:t>
            </a:r>
            <a:r>
              <a:rPr lang="en-US" sz="1600" dirty="0"/>
              <a:t>Technology Coordinator (</a:t>
            </a:r>
            <a:r>
              <a:rPr lang="en-US" sz="1600" dirty="0" smtClean="0"/>
              <a:t>CTC – R. Fulton) </a:t>
            </a:r>
            <a:r>
              <a:rPr lang="en-US" sz="1600" dirty="0"/>
              <a:t>and Deputy </a:t>
            </a:r>
            <a:r>
              <a:rPr lang="en-US" sz="1600" dirty="0" smtClean="0"/>
              <a:t>CTC (M. Medina)</a:t>
            </a:r>
            <a:endParaRPr lang="en-US" sz="1600" dirty="0"/>
          </a:p>
          <a:p>
            <a:pPr lvl="1"/>
            <a:r>
              <a:rPr lang="en-US" sz="1600" dirty="0" smtClean="0"/>
              <a:t>16 </a:t>
            </a:r>
            <a:r>
              <a:rPr lang="en-US" sz="1600" dirty="0" smtClean="0">
                <a:solidFill>
                  <a:srgbClr val="FF0000"/>
                </a:solidFill>
              </a:rPr>
              <a:t>Export Control Points of Accountability (POAs) </a:t>
            </a:r>
            <a:r>
              <a:rPr lang="en-US" sz="1600" dirty="0" smtClean="0"/>
              <a:t>at each of our NESDIS facilities</a:t>
            </a:r>
          </a:p>
        </p:txBody>
      </p:sp>
      <p:sp>
        <p:nvSpPr>
          <p:cNvPr id="5" name="Slide Number Placeholder 4"/>
          <p:cNvSpPr>
            <a:spLocks noGrp="1"/>
          </p:cNvSpPr>
          <p:nvPr>
            <p:ph type="sldNum" sz="quarter" idx="12"/>
          </p:nvPr>
        </p:nvSpPr>
        <p:spPr/>
        <p:txBody>
          <a:bodyPr/>
          <a:lstStyle/>
          <a:p>
            <a:pPr>
              <a:defRPr/>
            </a:pPr>
            <a:fld id="{07F96488-EE5A-44C8-ADC4-E52558608C46}" type="slidenum">
              <a:rPr lang="en-US" smtClean="0">
                <a:solidFill>
                  <a:prstClr val="black"/>
                </a:solidFill>
              </a:rPr>
              <a:pPr>
                <a:defRPr/>
              </a:pPr>
              <a:t>4</a:t>
            </a:fld>
            <a:endParaRPr lang="en-US" dirty="0">
              <a:solidFill>
                <a:prstClr val="black"/>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4306" y="1527306"/>
            <a:ext cx="987294" cy="98729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9600" y="152400"/>
            <a:ext cx="833414" cy="770187"/>
          </a:xfrm>
          <a:prstGeom prst="rect">
            <a:avLst/>
          </a:prstGeom>
        </p:spPr>
      </p:pic>
      <p:sp>
        <p:nvSpPr>
          <p:cNvPr id="6" name="TextBox 5"/>
          <p:cNvSpPr txBox="1"/>
          <p:nvPr/>
        </p:nvSpPr>
        <p:spPr>
          <a:xfrm>
            <a:off x="4800600" y="5165973"/>
            <a:ext cx="3200400" cy="1615827"/>
          </a:xfrm>
          <a:prstGeom prst="rect">
            <a:avLst/>
          </a:prstGeom>
          <a:noFill/>
        </p:spPr>
        <p:txBody>
          <a:bodyPr wrap="square" rtlCol="0">
            <a:spAutoFit/>
          </a:bodyPr>
          <a:lstStyle/>
          <a:p>
            <a:r>
              <a:rPr lang="en-US" sz="1100" dirty="0" smtClean="0"/>
              <a:t>STAR@NCWCP – G. Taylor</a:t>
            </a:r>
          </a:p>
          <a:p>
            <a:r>
              <a:rPr lang="en-US" sz="1100" dirty="0" smtClean="0"/>
              <a:t>STAR@M-Square – C. Cao</a:t>
            </a:r>
          </a:p>
          <a:p>
            <a:r>
              <a:rPr lang="en-US" sz="1100" dirty="0" smtClean="0"/>
              <a:t>STAR@CIRA – M. </a:t>
            </a:r>
            <a:r>
              <a:rPr lang="en-US" sz="1100" dirty="0" err="1" smtClean="0"/>
              <a:t>DeMaria</a:t>
            </a:r>
            <a:endParaRPr lang="en-US" sz="1100" dirty="0" smtClean="0"/>
          </a:p>
          <a:p>
            <a:r>
              <a:rPr lang="en-US" sz="1100" dirty="0" smtClean="0"/>
              <a:t>STAR@CIMSS – J. Key</a:t>
            </a:r>
          </a:p>
          <a:p>
            <a:r>
              <a:rPr lang="en-US" sz="1100" dirty="0" smtClean="0"/>
              <a:t>JPSS – J. </a:t>
            </a:r>
            <a:r>
              <a:rPr lang="en-US" sz="1100" dirty="0" err="1" smtClean="0"/>
              <a:t>Furgerson</a:t>
            </a:r>
            <a:endParaRPr lang="en-US" sz="1100" dirty="0" smtClean="0"/>
          </a:p>
          <a:p>
            <a:r>
              <a:rPr lang="en-US" sz="1100" dirty="0" smtClean="0"/>
              <a:t>GOES-R – C. Keeler</a:t>
            </a:r>
          </a:p>
          <a:p>
            <a:r>
              <a:rPr lang="en-US" sz="1100" dirty="0" smtClean="0"/>
              <a:t>OSD@NSOF – W. Dorsey</a:t>
            </a:r>
          </a:p>
          <a:p>
            <a:r>
              <a:rPr lang="en-US" sz="1100" dirty="0" smtClean="0"/>
              <a:t>OSD@SSMC1 – R. Fulton</a:t>
            </a:r>
          </a:p>
          <a:p>
            <a:r>
              <a:rPr lang="en-US" sz="1100" dirty="0"/>
              <a:t>IIA – M. </a:t>
            </a:r>
            <a:r>
              <a:rPr lang="en-US" sz="1100" dirty="0" smtClean="0"/>
              <a:t>Medina</a:t>
            </a:r>
            <a:endParaRPr lang="en-US" sz="1100" dirty="0"/>
          </a:p>
        </p:txBody>
      </p:sp>
      <p:sp>
        <p:nvSpPr>
          <p:cNvPr id="8" name="TextBox 7"/>
          <p:cNvSpPr txBox="1"/>
          <p:nvPr/>
        </p:nvSpPr>
        <p:spPr>
          <a:xfrm>
            <a:off x="1752600" y="5165973"/>
            <a:ext cx="3200400" cy="1615827"/>
          </a:xfrm>
          <a:prstGeom prst="rect">
            <a:avLst/>
          </a:prstGeom>
          <a:noFill/>
        </p:spPr>
        <p:txBody>
          <a:bodyPr wrap="square" rtlCol="0">
            <a:spAutoFit/>
          </a:bodyPr>
          <a:lstStyle/>
          <a:p>
            <a:r>
              <a:rPr lang="en-US" sz="1100" dirty="0"/>
              <a:t>OSPO@NSOF – K. </a:t>
            </a:r>
            <a:r>
              <a:rPr lang="en-US" sz="1100" dirty="0" smtClean="0"/>
              <a:t>Hampton</a:t>
            </a:r>
          </a:p>
          <a:p>
            <a:r>
              <a:rPr lang="en-US" sz="1100" dirty="0"/>
              <a:t>OSPO@NCWCP – K. </a:t>
            </a:r>
            <a:r>
              <a:rPr lang="en-US" sz="1100" dirty="0" smtClean="0"/>
              <a:t>Hampton</a:t>
            </a:r>
          </a:p>
          <a:p>
            <a:r>
              <a:rPr lang="en-US" sz="1100" dirty="0" smtClean="0"/>
              <a:t>OSPO@FCDAS </a:t>
            </a:r>
            <a:r>
              <a:rPr lang="en-US" sz="1100" dirty="0"/>
              <a:t>– L. </a:t>
            </a:r>
            <a:r>
              <a:rPr lang="en-US" sz="1100" dirty="0" err="1"/>
              <a:t>Ledlow</a:t>
            </a:r>
            <a:endParaRPr lang="en-US" sz="1100" dirty="0"/>
          </a:p>
          <a:p>
            <a:r>
              <a:rPr lang="en-US" sz="1100" dirty="0"/>
              <a:t>OSPO@WCDAS – B. </a:t>
            </a:r>
            <a:r>
              <a:rPr lang="en-US" sz="1100" dirty="0" smtClean="0"/>
              <a:t>Clark</a:t>
            </a:r>
          </a:p>
          <a:p>
            <a:r>
              <a:rPr lang="en-US" sz="1100" dirty="0" smtClean="0"/>
              <a:t>HQ-OCIO – R. Fulton</a:t>
            </a:r>
          </a:p>
          <a:p>
            <a:r>
              <a:rPr lang="en-US" sz="1100" dirty="0" smtClean="0"/>
              <a:t>NCDC – A. </a:t>
            </a:r>
            <a:r>
              <a:rPr lang="en-US" sz="1100" dirty="0" err="1" smtClean="0"/>
              <a:t>Annis</a:t>
            </a:r>
            <a:endParaRPr lang="en-US" sz="1100" dirty="0" smtClean="0"/>
          </a:p>
          <a:p>
            <a:r>
              <a:rPr lang="en-US" sz="1100" dirty="0" smtClean="0"/>
              <a:t>NGDC – M. Moran</a:t>
            </a:r>
          </a:p>
          <a:p>
            <a:r>
              <a:rPr lang="en-US" sz="1100" dirty="0" smtClean="0"/>
              <a:t>NODC@SSMC3 – D. Bridgett</a:t>
            </a:r>
          </a:p>
          <a:p>
            <a:r>
              <a:rPr lang="en-US" sz="1100" dirty="0" smtClean="0"/>
              <a:t>NODC-NCDDC – J. </a:t>
            </a:r>
            <a:r>
              <a:rPr lang="en-US" sz="1100" dirty="0" err="1" smtClean="0"/>
              <a:t>Sandidge</a:t>
            </a:r>
            <a:endParaRPr lang="en-US" sz="1100" dirty="0"/>
          </a:p>
        </p:txBody>
      </p:sp>
    </p:spTree>
    <p:extLst>
      <p:ext uri="{BB962C8B-B14F-4D97-AF65-F5344CB8AC3E}">
        <p14:creationId xmlns:p14="http://schemas.microsoft.com/office/powerpoint/2010/main" val="563169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76200"/>
            <a:ext cx="8229600" cy="1143000"/>
          </a:xfrm>
        </p:spPr>
        <p:txBody>
          <a:bodyPr/>
          <a:lstStyle/>
          <a:p>
            <a:r>
              <a:rPr lang="en-US" dirty="0" smtClean="0"/>
              <a:t>Examples of </a:t>
            </a:r>
            <a:br>
              <a:rPr lang="en-US" dirty="0" smtClean="0"/>
            </a:br>
            <a:r>
              <a:rPr lang="en-US" dirty="0" smtClean="0"/>
              <a:t>Program-level Export Control Plans</a:t>
            </a:r>
          </a:p>
        </p:txBody>
      </p:sp>
      <p:sp>
        <p:nvSpPr>
          <p:cNvPr id="24579" name="Text Placeholder 2"/>
          <p:cNvSpPr>
            <a:spLocks noGrp="1"/>
          </p:cNvSpPr>
          <p:nvPr>
            <p:ph type="body" idx="1"/>
          </p:nvPr>
        </p:nvSpPr>
        <p:spPr>
          <a:xfrm>
            <a:off x="457200" y="1066800"/>
            <a:ext cx="4040188" cy="639763"/>
          </a:xfrm>
        </p:spPr>
        <p:txBody>
          <a:bodyPr/>
          <a:lstStyle/>
          <a:p>
            <a:r>
              <a:rPr lang="en-US" smtClean="0"/>
              <a:t>GOES-R Program</a:t>
            </a:r>
          </a:p>
        </p:txBody>
      </p:sp>
      <p:sp>
        <p:nvSpPr>
          <p:cNvPr id="24580" name="Text Placeholder 4"/>
          <p:cNvSpPr>
            <a:spLocks noGrp="1"/>
          </p:cNvSpPr>
          <p:nvPr>
            <p:ph type="body" sz="quarter" idx="3"/>
          </p:nvPr>
        </p:nvSpPr>
        <p:spPr>
          <a:xfrm>
            <a:off x="4645025" y="1066800"/>
            <a:ext cx="4041775" cy="639763"/>
          </a:xfrm>
        </p:spPr>
        <p:txBody>
          <a:bodyPr/>
          <a:lstStyle/>
          <a:p>
            <a:r>
              <a:rPr lang="en-US" smtClean="0"/>
              <a:t>JPSS Program</a:t>
            </a:r>
          </a:p>
        </p:txBody>
      </p:sp>
      <p:sp>
        <p:nvSpPr>
          <p:cNvPr id="24581"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0"/>
              </a:spcBef>
              <a:spcAft>
                <a:spcPct val="0"/>
              </a:spcAft>
              <a:defRPr sz="1400">
                <a:solidFill>
                  <a:schemeClr val="tx1"/>
                </a:solidFill>
                <a:latin typeface="Times New Roman" pitchFamily="18" charset="0"/>
              </a:defRPr>
            </a:lvl6pPr>
            <a:lvl7pPr marL="2971800" indent="-228600" algn="ctr" eaLnBrk="0" fontAlgn="base" hangingPunct="0">
              <a:spcBef>
                <a:spcPct val="0"/>
              </a:spcBef>
              <a:spcAft>
                <a:spcPct val="0"/>
              </a:spcAft>
              <a:defRPr sz="1400">
                <a:solidFill>
                  <a:schemeClr val="tx1"/>
                </a:solidFill>
                <a:latin typeface="Times New Roman" pitchFamily="18" charset="0"/>
              </a:defRPr>
            </a:lvl7pPr>
            <a:lvl8pPr marL="3429000" indent="-228600" algn="ctr" eaLnBrk="0" fontAlgn="base" hangingPunct="0">
              <a:spcBef>
                <a:spcPct val="0"/>
              </a:spcBef>
              <a:spcAft>
                <a:spcPct val="0"/>
              </a:spcAft>
              <a:defRPr sz="1400">
                <a:solidFill>
                  <a:schemeClr val="tx1"/>
                </a:solidFill>
                <a:latin typeface="Times New Roman" pitchFamily="18" charset="0"/>
              </a:defRPr>
            </a:lvl8pPr>
            <a:lvl9pPr marL="3886200" indent="-228600" algn="ctr" eaLnBrk="0" fontAlgn="base" hangingPunct="0">
              <a:spcBef>
                <a:spcPct val="0"/>
              </a:spcBef>
              <a:spcAft>
                <a:spcPct val="0"/>
              </a:spcAft>
              <a:defRPr sz="1400">
                <a:solidFill>
                  <a:schemeClr val="tx1"/>
                </a:solidFill>
                <a:latin typeface="Times New Roman" pitchFamily="18" charset="0"/>
              </a:defRPr>
            </a:lvl9pPr>
          </a:lstStyle>
          <a:p>
            <a:pPr eaLnBrk="1" hangingPunct="1"/>
            <a:fld id="{1334C71C-AB37-4F8D-A227-65242D1D9D69}" type="slidenum">
              <a:rPr lang="en-US" sz="1000" smtClean="0"/>
              <a:pPr eaLnBrk="1" hangingPunct="1"/>
              <a:t>5</a:t>
            </a:fld>
            <a:endParaRPr lang="en-US" sz="1000" smtClean="0"/>
          </a:p>
        </p:txBody>
      </p:sp>
      <p:pic>
        <p:nvPicPr>
          <p:cNvPr id="24582"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3624263" cy="4648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3"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828800"/>
            <a:ext cx="4454525" cy="4648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79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8575"/>
            <a:ext cx="5662613" cy="990600"/>
          </a:xfrm>
        </p:spPr>
        <p:txBody>
          <a:bodyPr/>
          <a:lstStyle/>
          <a:p>
            <a:r>
              <a:rPr lang="en-US" dirty="0" smtClean="0"/>
              <a:t>NAO 207-12 “Technology Controls &amp; Foreign National Access”</a:t>
            </a:r>
            <a:endParaRPr lang="en-US" dirty="0"/>
          </a:p>
        </p:txBody>
      </p:sp>
      <p:sp>
        <p:nvSpPr>
          <p:cNvPr id="3" name="Content Placeholder 2"/>
          <p:cNvSpPr>
            <a:spLocks noGrp="1"/>
          </p:cNvSpPr>
          <p:nvPr>
            <p:ph idx="1"/>
          </p:nvPr>
        </p:nvSpPr>
        <p:spPr>
          <a:xfrm>
            <a:off x="457200" y="1219200"/>
            <a:ext cx="8229600" cy="5029200"/>
          </a:xfrm>
        </p:spPr>
        <p:txBody>
          <a:bodyPr/>
          <a:lstStyle/>
          <a:p>
            <a:r>
              <a:rPr lang="en-US" dirty="0" smtClean="0"/>
              <a:t>Requires routine monitoring &amp; updates to:</a:t>
            </a:r>
          </a:p>
          <a:p>
            <a:pPr lvl="1"/>
            <a:r>
              <a:rPr lang="en-US" sz="2000" dirty="0" smtClean="0"/>
              <a:t>Controlled Technology Inventories</a:t>
            </a:r>
          </a:p>
          <a:p>
            <a:pPr lvl="1"/>
            <a:r>
              <a:rPr lang="en-US" sz="2000" dirty="0" smtClean="0"/>
              <a:t>Foreign National guest lists</a:t>
            </a:r>
          </a:p>
          <a:p>
            <a:pPr lvl="1"/>
            <a:r>
              <a:rPr lang="en-US" sz="2000" dirty="0" smtClean="0"/>
              <a:t>Access Control Plans</a:t>
            </a:r>
          </a:p>
          <a:p>
            <a:pPr lvl="1"/>
            <a:r>
              <a:rPr lang="en-US" sz="2000" dirty="0" smtClean="0"/>
              <a:t>Access Control Information Sheets</a:t>
            </a:r>
          </a:p>
          <a:p>
            <a:pPr lvl="1"/>
            <a:endParaRPr lang="en-US" sz="2000" dirty="0" smtClean="0"/>
          </a:p>
          <a:p>
            <a:r>
              <a:rPr lang="en-US" dirty="0" smtClean="0"/>
              <a:t>Requires annual NESDIS certification of export compliance by the DAA</a:t>
            </a:r>
          </a:p>
          <a:p>
            <a:endParaRPr lang="en-US" dirty="0" smtClean="0"/>
          </a:p>
          <a:p>
            <a:r>
              <a:rPr lang="en-US" dirty="0" smtClean="0"/>
              <a:t>Defines required process for hosting &amp; pre-approval of foreign national visitors &amp; guests who wish to come to NESDIS facilities</a:t>
            </a:r>
          </a:p>
        </p:txBody>
      </p:sp>
      <p:sp>
        <p:nvSpPr>
          <p:cNvPr id="5" name="Slide Number Placeholder 4"/>
          <p:cNvSpPr>
            <a:spLocks noGrp="1"/>
          </p:cNvSpPr>
          <p:nvPr>
            <p:ph type="sldNum" sz="quarter" idx="12"/>
          </p:nvPr>
        </p:nvSpPr>
        <p:spPr/>
        <p:txBody>
          <a:bodyPr/>
          <a:lstStyle/>
          <a:p>
            <a:pPr>
              <a:defRPr/>
            </a:pPr>
            <a:fld id="{07F96488-EE5A-44C8-ADC4-E52558608C46}" type="slidenum">
              <a:rPr lang="en-US" smtClean="0"/>
              <a:pPr>
                <a:defRPr/>
              </a:pPr>
              <a:t>6</a:t>
            </a:fld>
            <a:endParaRPr lang="en-US" dirty="0"/>
          </a:p>
        </p:txBody>
      </p:sp>
    </p:spTree>
    <p:extLst>
      <p:ext uri="{BB962C8B-B14F-4D97-AF65-F5344CB8AC3E}">
        <p14:creationId xmlns:p14="http://schemas.microsoft.com/office/powerpoint/2010/main" val="4076119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8575"/>
            <a:ext cx="5434013" cy="990600"/>
          </a:xfrm>
        </p:spPr>
        <p:txBody>
          <a:bodyPr/>
          <a:lstStyle/>
          <a:p>
            <a:r>
              <a:rPr lang="en-US" dirty="0" smtClean="0"/>
              <a:t>Foreign National (FN) Approval Processing to Visit NESDIS Facilities</a:t>
            </a:r>
            <a:endParaRPr lang="en-US" dirty="0"/>
          </a:p>
        </p:txBody>
      </p:sp>
      <p:sp>
        <p:nvSpPr>
          <p:cNvPr id="3" name="Content Placeholder 2"/>
          <p:cNvSpPr>
            <a:spLocks noGrp="1"/>
          </p:cNvSpPr>
          <p:nvPr>
            <p:ph idx="1"/>
          </p:nvPr>
        </p:nvSpPr>
        <p:spPr/>
        <p:txBody>
          <a:bodyPr/>
          <a:lstStyle/>
          <a:p>
            <a:r>
              <a:rPr lang="en-US" dirty="0" smtClean="0"/>
              <a:t>All FNs must be preapproved in advance by NESDIS, NOAA, and DOC Security</a:t>
            </a:r>
          </a:p>
          <a:p>
            <a:r>
              <a:rPr lang="en-US" dirty="0"/>
              <a:t>Find </a:t>
            </a:r>
            <a:r>
              <a:rPr lang="en-US" dirty="0" smtClean="0"/>
              <a:t>instructions and forms </a:t>
            </a:r>
            <a:r>
              <a:rPr lang="en-US" dirty="0"/>
              <a:t>at </a:t>
            </a:r>
            <a:r>
              <a:rPr lang="en-US" sz="1400" dirty="0"/>
              <a:t>http://deemedexports.noaa.gov/compliance_access_control_procedures/how-to-sponsor-a-foreign-national-at-a-noaa-facility.html</a:t>
            </a:r>
            <a:endParaRPr lang="en-US" sz="1400" dirty="0" smtClean="0"/>
          </a:p>
          <a:p>
            <a:r>
              <a:rPr lang="en-US" dirty="0" smtClean="0"/>
              <a:t>Foreign national “guests” (staying &gt; 3 days)</a:t>
            </a:r>
          </a:p>
          <a:p>
            <a:pPr lvl="1"/>
            <a:r>
              <a:rPr lang="en-US" sz="2000" dirty="0" smtClean="0"/>
              <a:t>Submit at least 30 days in advance to your POA for review, then to NESDIS CTC, NOAA OCAO, DOC Security</a:t>
            </a:r>
          </a:p>
          <a:p>
            <a:r>
              <a:rPr lang="en-US" dirty="0" smtClean="0"/>
              <a:t>Foreign national “visitors” (&lt; 4 days)</a:t>
            </a:r>
          </a:p>
          <a:p>
            <a:pPr lvl="1"/>
            <a:r>
              <a:rPr lang="en-US" sz="2000" dirty="0" smtClean="0"/>
              <a:t>Submit visitor information direct to DOC Security at least 1 day in advance</a:t>
            </a:r>
          </a:p>
          <a:p>
            <a:r>
              <a:rPr lang="en-US" dirty="0" smtClean="0"/>
              <a:t>Submit FN information form securely to DOC Security (contains PII)</a:t>
            </a:r>
            <a:endParaRPr lang="en-US" dirty="0"/>
          </a:p>
        </p:txBody>
      </p:sp>
      <p:sp>
        <p:nvSpPr>
          <p:cNvPr id="5" name="Slide Number Placeholder 4"/>
          <p:cNvSpPr>
            <a:spLocks noGrp="1"/>
          </p:cNvSpPr>
          <p:nvPr>
            <p:ph type="sldNum" sz="quarter" idx="12"/>
          </p:nvPr>
        </p:nvSpPr>
        <p:spPr/>
        <p:txBody>
          <a:bodyPr/>
          <a:lstStyle/>
          <a:p>
            <a:pPr>
              <a:defRPr/>
            </a:pPr>
            <a:fld id="{07F96488-EE5A-44C8-ADC4-E52558608C46}" type="slidenum">
              <a:rPr lang="en-US" smtClean="0"/>
              <a:pPr>
                <a:defRPr/>
              </a:pPr>
              <a:t>7</a:t>
            </a:fld>
            <a:endParaRPr lang="en-US" dirty="0"/>
          </a:p>
        </p:txBody>
      </p:sp>
    </p:spTree>
    <p:extLst>
      <p:ext uri="{BB962C8B-B14F-4D97-AF65-F5344CB8AC3E}">
        <p14:creationId xmlns:p14="http://schemas.microsoft.com/office/powerpoint/2010/main" val="3764492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Responsible for Export Control in NOAA?</a:t>
            </a:r>
          </a:p>
        </p:txBody>
      </p:sp>
      <p:sp>
        <p:nvSpPr>
          <p:cNvPr id="3" name="Content Placeholder 2"/>
          <p:cNvSpPr>
            <a:spLocks noGrp="1"/>
          </p:cNvSpPr>
          <p:nvPr>
            <p:ph idx="1"/>
          </p:nvPr>
        </p:nvSpPr>
        <p:spPr>
          <a:xfrm>
            <a:off x="304800" y="1524000"/>
            <a:ext cx="8229600" cy="5029200"/>
          </a:xfrm>
        </p:spPr>
        <p:txBody>
          <a:bodyPr/>
          <a:lstStyle/>
          <a:p>
            <a:r>
              <a:rPr lang="en-US" sz="2400" dirty="0" smtClean="0"/>
              <a:t>Front line of defense = YOU</a:t>
            </a:r>
            <a:endParaRPr lang="en-US" sz="2400" dirty="0"/>
          </a:p>
          <a:p>
            <a:pPr lvl="1"/>
            <a:r>
              <a:rPr lang="en-US" sz="1800" dirty="0" smtClean="0"/>
              <a:t>Every </a:t>
            </a:r>
            <a:r>
              <a:rPr lang="en-US" sz="1800" dirty="0"/>
              <a:t>federal </a:t>
            </a:r>
            <a:r>
              <a:rPr lang="en-US" sz="1800" dirty="0" smtClean="0"/>
              <a:t>employee </a:t>
            </a:r>
            <a:r>
              <a:rPr lang="en-US" sz="1800" dirty="0"/>
              <a:t>and </a:t>
            </a:r>
            <a:r>
              <a:rPr lang="en-US" sz="1800" dirty="0" smtClean="0"/>
              <a:t>on-site contractor</a:t>
            </a:r>
          </a:p>
          <a:p>
            <a:r>
              <a:rPr lang="en-US" sz="2400" dirty="0" smtClean="0"/>
              <a:t>Second line of defense =  Export Control             Points </a:t>
            </a:r>
            <a:r>
              <a:rPr lang="en-US" sz="2400" dirty="0"/>
              <a:t>of Accountability (</a:t>
            </a:r>
            <a:r>
              <a:rPr lang="en-US" sz="2400" dirty="0" smtClean="0"/>
              <a:t>POA) </a:t>
            </a:r>
            <a:r>
              <a:rPr lang="en-US" sz="1800" dirty="0" smtClean="0"/>
              <a:t>(see slide 4)</a:t>
            </a:r>
          </a:p>
          <a:p>
            <a:pPr lvl="1"/>
            <a:r>
              <a:rPr lang="en-US" sz="1800" dirty="0"/>
              <a:t>M</a:t>
            </a:r>
            <a:r>
              <a:rPr lang="en-US" sz="1800" dirty="0" smtClean="0"/>
              <a:t>anages office/center/program-level </a:t>
            </a:r>
            <a:r>
              <a:rPr lang="en-US" sz="1800" dirty="0"/>
              <a:t>compliance </a:t>
            </a:r>
            <a:r>
              <a:rPr lang="en-US" sz="1800" dirty="0" smtClean="0"/>
              <a:t>activities</a:t>
            </a:r>
            <a:endParaRPr lang="en-US" sz="1800" dirty="0"/>
          </a:p>
          <a:p>
            <a:r>
              <a:rPr lang="en-US" sz="2400" dirty="0" smtClean="0"/>
              <a:t>Third line of defense = NESDIS </a:t>
            </a:r>
            <a:r>
              <a:rPr lang="en-US" sz="2400" dirty="0"/>
              <a:t>Controlled Technology Coordinator (CTC) and Deputy </a:t>
            </a:r>
            <a:r>
              <a:rPr lang="en-US" sz="2400" dirty="0" smtClean="0"/>
              <a:t>CTC</a:t>
            </a:r>
          </a:p>
          <a:p>
            <a:pPr lvl="1"/>
            <a:r>
              <a:rPr lang="en-US" sz="1800" dirty="0" smtClean="0"/>
              <a:t>Manages NESDIS-level </a:t>
            </a:r>
            <a:r>
              <a:rPr lang="en-US" sz="1800" dirty="0"/>
              <a:t>compliance activities</a:t>
            </a:r>
          </a:p>
          <a:p>
            <a:r>
              <a:rPr lang="en-US" sz="2400" dirty="0" smtClean="0"/>
              <a:t>NESDIS </a:t>
            </a:r>
            <a:r>
              <a:rPr lang="en-US" sz="2400" dirty="0"/>
              <a:t>Export Control </a:t>
            </a:r>
            <a:r>
              <a:rPr lang="en-US" sz="2400" dirty="0" smtClean="0"/>
              <a:t>Empowered Official</a:t>
            </a:r>
          </a:p>
          <a:p>
            <a:pPr lvl="1"/>
            <a:r>
              <a:rPr lang="en-US" sz="1800" dirty="0" smtClean="0"/>
              <a:t>Deputy Assistant Administrator</a:t>
            </a:r>
            <a:endParaRPr lang="en-US" sz="1800" dirty="0"/>
          </a:p>
          <a:p>
            <a:r>
              <a:rPr lang="en-US" sz="2400" dirty="0" smtClean="0"/>
              <a:t>NOAA </a:t>
            </a:r>
            <a:r>
              <a:rPr lang="en-US" sz="2400" dirty="0"/>
              <a:t>Office of the Chief Administrative Officer </a:t>
            </a:r>
          </a:p>
          <a:p>
            <a:pPr lvl="1"/>
            <a:r>
              <a:rPr lang="en-US" sz="1800" dirty="0" smtClean="0"/>
              <a:t>Manages NOAA-level export policy &amp; compliance activities</a:t>
            </a:r>
            <a:endParaRPr lang="en-US" sz="1800" dirty="0"/>
          </a:p>
        </p:txBody>
      </p:sp>
      <p:sp>
        <p:nvSpPr>
          <p:cNvPr id="5" name="Slide Number Placeholder 4"/>
          <p:cNvSpPr>
            <a:spLocks noGrp="1"/>
          </p:cNvSpPr>
          <p:nvPr>
            <p:ph type="sldNum" sz="quarter" idx="12"/>
          </p:nvPr>
        </p:nvSpPr>
        <p:spPr/>
        <p:txBody>
          <a:bodyPr/>
          <a:lstStyle/>
          <a:p>
            <a:pPr>
              <a:defRPr/>
            </a:pPr>
            <a:fld id="{07F96488-EE5A-44C8-ADC4-E52558608C46}" type="slidenum">
              <a:rPr lang="en-US" smtClean="0"/>
              <a:pPr>
                <a:defRPr/>
              </a:pPr>
              <a:t>8</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9934" y="1228344"/>
            <a:ext cx="2181666" cy="1438656"/>
          </a:xfrm>
          <a:prstGeom prst="rect">
            <a:avLst/>
          </a:prstGeom>
        </p:spPr>
      </p:pic>
    </p:spTree>
    <p:extLst>
      <p:ext uri="{BB962C8B-B14F-4D97-AF65-F5344CB8AC3E}">
        <p14:creationId xmlns:p14="http://schemas.microsoft.com/office/powerpoint/2010/main" val="3813619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Everyone’s Responsibilities  </a:t>
            </a:r>
            <a:r>
              <a:rPr lang="en-US" sz="2400" dirty="0" smtClean="0"/>
              <a:t>(feds &amp; on-site contractors)</a:t>
            </a:r>
            <a:endParaRPr lang="en-US" sz="2400" dirty="0"/>
          </a:p>
        </p:txBody>
      </p:sp>
      <p:sp>
        <p:nvSpPr>
          <p:cNvPr id="3" name="Content Placeholder 2"/>
          <p:cNvSpPr>
            <a:spLocks noGrp="1"/>
          </p:cNvSpPr>
          <p:nvPr>
            <p:ph idx="1"/>
          </p:nvPr>
        </p:nvSpPr>
        <p:spPr>
          <a:xfrm>
            <a:off x="457200" y="1219200"/>
            <a:ext cx="8229600" cy="5029200"/>
          </a:xfrm>
        </p:spPr>
        <p:txBody>
          <a:bodyPr/>
          <a:lstStyle/>
          <a:p>
            <a:r>
              <a:rPr lang="en-US" sz="2400" dirty="0" smtClean="0"/>
              <a:t>Protect ALL ITAR/EAR controlled technology in your possession from foreign national access </a:t>
            </a:r>
            <a:r>
              <a:rPr lang="en-US" sz="2000" dirty="0" smtClean="0"/>
              <a:t>(includes electronic computer files)</a:t>
            </a:r>
          </a:p>
          <a:p>
            <a:endParaRPr lang="en-US" sz="2400" dirty="0" smtClean="0"/>
          </a:p>
          <a:p>
            <a:r>
              <a:rPr lang="en-US" sz="2400" dirty="0" smtClean="0"/>
              <a:t>Report all ITAR/EAR materials in your possession to your office’s POA </a:t>
            </a:r>
            <a:r>
              <a:rPr lang="en-US" sz="2000" dirty="0" smtClean="0"/>
              <a:t>(see slide 4) </a:t>
            </a:r>
            <a:r>
              <a:rPr lang="en-US" sz="2400" dirty="0" smtClean="0"/>
              <a:t>for inclusion in NESDIS’s inventory</a:t>
            </a:r>
          </a:p>
          <a:p>
            <a:endParaRPr lang="en-US" sz="2400" dirty="0" smtClean="0"/>
          </a:p>
          <a:p>
            <a:r>
              <a:rPr lang="en-US" sz="2400" dirty="0" smtClean="0"/>
              <a:t>Describe this technology and your access controls in writing…give form to your POA for recording</a:t>
            </a:r>
          </a:p>
          <a:p>
            <a:endParaRPr lang="en-US" sz="2400" dirty="0" smtClean="0"/>
          </a:p>
          <a:p>
            <a:r>
              <a:rPr lang="en-US" sz="2400" dirty="0" smtClean="0"/>
              <a:t>If there are status changes, report it to your POA immediately</a:t>
            </a:r>
          </a:p>
          <a:p>
            <a:endParaRPr lang="en-US" sz="2400" dirty="0" smtClean="0"/>
          </a:p>
        </p:txBody>
      </p:sp>
      <p:sp>
        <p:nvSpPr>
          <p:cNvPr id="5" name="Slide Number Placeholder 4"/>
          <p:cNvSpPr>
            <a:spLocks noGrp="1"/>
          </p:cNvSpPr>
          <p:nvPr>
            <p:ph type="sldNum" sz="quarter" idx="12"/>
          </p:nvPr>
        </p:nvSpPr>
        <p:spPr/>
        <p:txBody>
          <a:bodyPr/>
          <a:lstStyle/>
          <a:p>
            <a:pPr>
              <a:defRPr/>
            </a:pPr>
            <a:fld id="{07F96488-EE5A-44C8-ADC4-E52558608C46}" type="slidenum">
              <a:rPr lang="en-US" smtClean="0"/>
              <a:pPr>
                <a:defRPr/>
              </a:pPr>
              <a:t>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14300"/>
            <a:ext cx="1168400" cy="876300"/>
          </a:xfrm>
          <a:prstGeom prst="rect">
            <a:avLst/>
          </a:prstGeom>
        </p:spPr>
      </p:pic>
    </p:spTree>
    <p:extLst>
      <p:ext uri="{BB962C8B-B14F-4D97-AF65-F5344CB8AC3E}">
        <p14:creationId xmlns:p14="http://schemas.microsoft.com/office/powerpoint/2010/main" val="36355008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13881</TotalTime>
  <Words>3153</Words>
  <Application>Microsoft Office PowerPoint</Application>
  <PresentationFormat>On-screen Show (4:3)</PresentationFormat>
  <Paragraphs>392</Paragraphs>
  <Slides>38</Slides>
  <Notes>5</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38</vt:i4>
      </vt:variant>
    </vt:vector>
  </HeadingPairs>
  <TitlesOfParts>
    <vt:vector size="42" baseType="lpstr">
      <vt:lpstr>Office Theme</vt:lpstr>
      <vt:lpstr>Bitmap Image</vt:lpstr>
      <vt:lpstr>Clip</vt:lpstr>
      <vt:lpstr>Worksheet</vt:lpstr>
      <vt:lpstr>Export Compliance  Executive-level Overview of   ITAR, EAR, &amp; Related NOAA Policy for All NESDIS Employees</vt:lpstr>
      <vt:lpstr>Export Compliance</vt:lpstr>
      <vt:lpstr>Governing Federal Regulations</vt:lpstr>
      <vt:lpstr>Governing NOAA &amp;      NESDIS Policy</vt:lpstr>
      <vt:lpstr>Examples of  Program-level Export Control Plans</vt:lpstr>
      <vt:lpstr>NAO 207-12 “Technology Controls &amp; Foreign National Access”</vt:lpstr>
      <vt:lpstr>Foreign National (FN) Approval Processing to Visit NESDIS Facilities</vt:lpstr>
      <vt:lpstr>Who is Responsible for Export Control in NOAA?</vt:lpstr>
      <vt:lpstr>Everyone’s Responsibilities  (feds &amp; on-site contractors)</vt:lpstr>
      <vt:lpstr>What is an “Export”?</vt:lpstr>
      <vt:lpstr>PowerPoint Presentation</vt:lpstr>
      <vt:lpstr>What Form Does Controlled Technology Take?</vt:lpstr>
      <vt:lpstr>Examples of ITAR/EAR Markings on Documents</vt:lpstr>
      <vt:lpstr>Possible Ways to Improperly Export Controlled Technology</vt:lpstr>
      <vt:lpstr>What is a Foreign Person?</vt:lpstr>
      <vt:lpstr>International Traffic in Arms Regulations</vt:lpstr>
      <vt:lpstr>ITAR’s U.S. Munitions List   (USML – 121.1)    (1 of 2)</vt:lpstr>
      <vt:lpstr>ITAR’s U.S. Munitions List (USML – 121.1)    (2 of 2)</vt:lpstr>
      <vt:lpstr> Category XV – Spacecraft Systems and Associated Equipment </vt:lpstr>
      <vt:lpstr>Important ITAR Terms</vt:lpstr>
      <vt:lpstr>Important ITAR Terms       (cont.)</vt:lpstr>
      <vt:lpstr>What is Not Controlled?     (applies to both ITAR &amp; EAR)</vt:lpstr>
      <vt:lpstr>Export Licenses and Agreement</vt:lpstr>
      <vt:lpstr>Is an ITAR License Required?</vt:lpstr>
      <vt:lpstr>ITAR License Exemptions</vt:lpstr>
      <vt:lpstr>Export Administration Regulations</vt:lpstr>
      <vt:lpstr>Export Administration Regulations</vt:lpstr>
      <vt:lpstr>Commerce Control List (CCL)</vt:lpstr>
      <vt:lpstr>Major Categories of the CCL</vt:lpstr>
      <vt:lpstr>Product Groups of the CCL           (sub-categories of previous page)</vt:lpstr>
      <vt:lpstr>How Can You Determine the ECCN Number for an Item?</vt:lpstr>
      <vt:lpstr>EAR Exceptions (Part 740)</vt:lpstr>
      <vt:lpstr>In summary…..Export Don’ts</vt:lpstr>
      <vt:lpstr>Export Don’ts (cont.)</vt:lpstr>
      <vt:lpstr>Export Do’s</vt:lpstr>
      <vt:lpstr>Export Do’s (cont.)</vt:lpstr>
      <vt:lpstr>Obama Administration’s Export Control Reform</vt:lpstr>
      <vt:lpstr>Questions?</vt:lpstr>
    </vt:vector>
  </TitlesOfParts>
  <Company>DOC/NOAA/NESDIS-HQ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 Babcock</dc:creator>
  <cp:lastModifiedBy>Richard Fulton</cp:lastModifiedBy>
  <cp:revision>975</cp:revision>
  <cp:lastPrinted>2013-07-17T13:50:35Z</cp:lastPrinted>
  <dcterms:created xsi:type="dcterms:W3CDTF">2011-12-19T15:38:40Z</dcterms:created>
  <dcterms:modified xsi:type="dcterms:W3CDTF">2013-07-17T13:50:37Z</dcterms:modified>
</cp:coreProperties>
</file>